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Average"/>
      <p:regular r:id="rId27"/>
    </p:embeddedFont>
    <p:embeddedFont>
      <p:font typeface="Oswald"/>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Oswald-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@Timothy and Vishal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@David</a:t>
            </a:r>
          </a:p>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@David</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@Timothy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@Vishal</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@All</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@David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@Timothy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@Matt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@Matt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@All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@David and Matthew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59" name="Shape 59"/>
        <p:cNvGrpSpPr/>
        <p:nvPr/>
      </p:nvGrpSpPr>
      <p:grpSpPr>
        <a:xfrm>
          <a:off x="0" y="0"/>
          <a:ext cx="0" cy="0"/>
          <a:chOff x="0" y="0"/>
          <a:chExt cx="0" cy="0"/>
        </a:xfrm>
      </p:grpSpPr>
      <p:grpSp>
        <p:nvGrpSpPr>
          <p:cNvPr id="60" name="Shape 60"/>
          <p:cNvGrpSpPr/>
          <p:nvPr/>
        </p:nvGrpSpPr>
        <p:grpSpPr>
          <a:xfrm>
            <a:off x="4350278" y="2855377"/>
            <a:ext cx="443588" cy="105632"/>
            <a:chOff x="4137525" y="2915950"/>
            <a:chExt cx="869100" cy="207000"/>
          </a:xfrm>
        </p:grpSpPr>
        <p:sp>
          <p:nvSpPr>
            <p:cNvPr id="61" name="Shape 6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62" name="Shape 6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63" name="Shape 6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64" name="Shape 64"/>
          <p:cNvSpPr txBox="1"/>
          <p:nvPr>
            <p:ph type="ctrTitle"/>
          </p:nvPr>
        </p:nvSpPr>
        <p:spPr>
          <a:xfrm>
            <a:off x="671257" y="990800"/>
            <a:ext cx="7801500" cy="1730100"/>
          </a:xfrm>
          <a:prstGeom prst="rect">
            <a:avLst/>
          </a:prstGeom>
        </p:spPr>
        <p:txBody>
          <a:bodyPr anchorCtr="0" anchor="b" bIns="91425" lIns="91425" rIns="91425" tIns="91425"/>
          <a:lstStyle>
            <a:lvl1pPr lvl="0" rtl="0" algn="ctr">
              <a:spcBef>
                <a:spcPts val="0"/>
              </a:spcBef>
              <a:buSzPct val="100000"/>
              <a:defRPr sz="48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
        <p:nvSpPr>
          <p:cNvPr id="65" name="Shape 65"/>
          <p:cNvSpPr txBox="1"/>
          <p:nvPr>
            <p:ph idx="1" type="subTitle"/>
          </p:nvPr>
        </p:nvSpPr>
        <p:spPr>
          <a:xfrm>
            <a:off x="671250" y="3174875"/>
            <a:ext cx="7801500" cy="7926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66" name="Shape 6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67" name="Shape 67"/>
        <p:cNvGrpSpPr/>
        <p:nvPr/>
      </p:nvGrpSpPr>
      <p:grpSpPr>
        <a:xfrm>
          <a:off x="0" y="0"/>
          <a:ext cx="0" cy="0"/>
          <a:chOff x="0" y="0"/>
          <a:chExt cx="0" cy="0"/>
        </a:xfrm>
      </p:grpSpPr>
      <p:sp>
        <p:nvSpPr>
          <p:cNvPr id="68" name="Shape 68"/>
          <p:cNvSpPr txBox="1"/>
          <p:nvPr>
            <p:ph type="title"/>
          </p:nvPr>
        </p:nvSpPr>
        <p:spPr>
          <a:xfrm>
            <a:off x="671250" y="2141250"/>
            <a:ext cx="7852200" cy="861000"/>
          </a:xfrm>
          <a:prstGeom prst="rect">
            <a:avLst/>
          </a:prstGeom>
        </p:spPr>
        <p:txBody>
          <a:bodyPr anchorCtr="0" anchor="ctr" bIns="91425" lIns="91425" rIns="91425" tIns="91425"/>
          <a:lstStyle>
            <a:lvl1pPr lvl="0" rtl="0" algn="ctr">
              <a:spcBef>
                <a:spcPts val="0"/>
              </a:spcBef>
              <a:buSzPct val="100000"/>
              <a:defRPr sz="3600"/>
            </a:lvl1pPr>
            <a:lvl2pPr lvl="1" rtl="0" algn="ctr">
              <a:spcBef>
                <a:spcPts val="0"/>
              </a:spcBef>
              <a:buSzPct val="100000"/>
              <a:defRPr sz="3600"/>
            </a:lvl2pPr>
            <a:lvl3pPr lvl="2" rtl="0" algn="ctr">
              <a:spcBef>
                <a:spcPts val="0"/>
              </a:spcBef>
              <a:buSzPct val="100000"/>
              <a:defRPr sz="3600"/>
            </a:lvl3pPr>
            <a:lvl4pPr lvl="3" rtl="0" algn="ctr">
              <a:spcBef>
                <a:spcPts val="0"/>
              </a:spcBef>
              <a:buSzPct val="100000"/>
              <a:defRPr sz="3600"/>
            </a:lvl4pPr>
            <a:lvl5pPr lvl="4" rtl="0" algn="ctr">
              <a:spcBef>
                <a:spcPts val="0"/>
              </a:spcBef>
              <a:buSzPct val="100000"/>
              <a:defRPr sz="3600"/>
            </a:lvl5pPr>
            <a:lvl6pPr lvl="5" rtl="0" algn="ctr">
              <a:spcBef>
                <a:spcPts val="0"/>
              </a:spcBef>
              <a:buSzPct val="100000"/>
              <a:defRPr sz="3600"/>
            </a:lvl6pPr>
            <a:lvl7pPr lvl="6" rtl="0" algn="ctr">
              <a:spcBef>
                <a:spcPts val="0"/>
              </a:spcBef>
              <a:buSzPct val="100000"/>
              <a:defRPr sz="3600"/>
            </a:lvl7pPr>
            <a:lvl8pPr lvl="7" rtl="0" algn="ctr">
              <a:spcBef>
                <a:spcPts val="0"/>
              </a:spcBef>
              <a:buSzPct val="100000"/>
              <a:defRPr sz="3600"/>
            </a:lvl8pPr>
            <a:lvl9pPr lvl="8" rtl="0" algn="ctr">
              <a:spcBef>
                <a:spcPts val="0"/>
              </a:spcBef>
              <a:buSzPct val="100000"/>
              <a:defRPr sz="3600"/>
            </a:lvl9pPr>
          </a:lstStyle>
          <a:p/>
        </p:txBody>
      </p:sp>
      <p:sp>
        <p:nvSpPr>
          <p:cNvPr id="69" name="Shape 6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2" name="Shape 72"/>
          <p:cNvSpPr txBox="1"/>
          <p:nvPr>
            <p:ph idx="1" type="body"/>
          </p:nvPr>
        </p:nvSpPr>
        <p:spPr>
          <a:xfrm>
            <a:off x="311700" y="1152475"/>
            <a:ext cx="8520600" cy="3416400"/>
          </a:xfrm>
          <a:prstGeom prst="rect">
            <a:avLst/>
          </a:prstGeom>
          <a:solidFill>
            <a:schemeClr val="lt1"/>
          </a:solidFill>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3" name="Shape 7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74" name="Shape 74"/>
        <p:cNvGrpSpPr/>
        <p:nvPr/>
      </p:nvGrpSpPr>
      <p:grpSpPr>
        <a:xfrm>
          <a:off x="0" y="0"/>
          <a:ext cx="0" cy="0"/>
          <a:chOff x="0" y="0"/>
          <a:chExt cx="0" cy="0"/>
        </a:xfrm>
      </p:grpSpPr>
      <p:sp>
        <p:nvSpPr>
          <p:cNvPr id="75" name="Shape 75"/>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6" name="Shape 76"/>
          <p:cNvSpPr txBox="1"/>
          <p:nvPr>
            <p:ph idx="1" type="body"/>
          </p:nvPr>
        </p:nvSpPr>
        <p:spPr>
          <a:xfrm>
            <a:off x="3117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77" name="Shape 77"/>
          <p:cNvSpPr txBox="1"/>
          <p:nvPr>
            <p:ph idx="2" type="body"/>
          </p:nvPr>
        </p:nvSpPr>
        <p:spPr>
          <a:xfrm>
            <a:off x="4832400" y="1152475"/>
            <a:ext cx="3999900"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78" name="Shape 7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81" name="Shape 8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82" name="Shape 82"/>
        <p:cNvGrpSpPr/>
        <p:nvPr/>
      </p:nvGrpSpPr>
      <p:grpSpPr>
        <a:xfrm>
          <a:off x="0" y="0"/>
          <a:ext cx="0" cy="0"/>
          <a:chOff x="0" y="0"/>
          <a:chExt cx="0" cy="0"/>
        </a:xfrm>
      </p:grpSpPr>
      <p:sp>
        <p:nvSpPr>
          <p:cNvPr id="83" name="Shape 83"/>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84" name="Shape 84"/>
          <p:cNvSpPr txBox="1"/>
          <p:nvPr>
            <p:ph idx="1" type="body"/>
          </p:nvPr>
        </p:nvSpPr>
        <p:spPr>
          <a:xfrm>
            <a:off x="311700" y="1389600"/>
            <a:ext cx="2808000"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85" name="Shape 8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86" name="Shape 86"/>
        <p:cNvGrpSpPr/>
        <p:nvPr/>
      </p:nvGrpSpPr>
      <p:grpSpPr>
        <a:xfrm>
          <a:off x="0" y="0"/>
          <a:ext cx="0" cy="0"/>
          <a:chOff x="0" y="0"/>
          <a:chExt cx="0" cy="0"/>
        </a:xfrm>
      </p:grpSpPr>
      <p:sp>
        <p:nvSpPr>
          <p:cNvPr id="87" name="Shape 87"/>
          <p:cNvSpPr txBox="1"/>
          <p:nvPr>
            <p:ph type="title"/>
          </p:nvPr>
        </p:nvSpPr>
        <p:spPr>
          <a:xfrm>
            <a:off x="490250" y="526350"/>
            <a:ext cx="6227100" cy="4090800"/>
          </a:xfrm>
          <a:prstGeom prst="rect">
            <a:avLst/>
          </a:prstGeom>
        </p:spPr>
        <p:txBody>
          <a:bodyPr anchorCtr="0" anchor="ctr" bIns="91425" lIns="91425" rIns="91425" tIns="91425"/>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p:txBody>
      </p:sp>
      <p:sp>
        <p:nvSpPr>
          <p:cNvPr id="88" name="Shape 8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89" name="Shape 89"/>
        <p:cNvGrpSpPr/>
        <p:nvPr/>
      </p:nvGrpSpPr>
      <p:grpSpPr>
        <a:xfrm>
          <a:off x="0" y="0"/>
          <a:ext cx="0" cy="0"/>
          <a:chOff x="0" y="0"/>
          <a:chExt cx="0" cy="0"/>
        </a:xfrm>
      </p:grpSpPr>
      <p:sp>
        <p:nvSpPr>
          <p:cNvPr id="90" name="Shape 9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91" name="Shape 9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92" name="Shape 92"/>
          <p:cNvSpPr txBox="1"/>
          <p:nvPr>
            <p:ph type="title"/>
          </p:nvPr>
        </p:nvSpPr>
        <p:spPr>
          <a:xfrm>
            <a:off x="265500" y="1081400"/>
            <a:ext cx="4045200" cy="1710300"/>
          </a:xfrm>
          <a:prstGeom prst="rect">
            <a:avLst/>
          </a:prstGeom>
        </p:spPr>
        <p:txBody>
          <a:bodyPr anchorCtr="0" anchor="b" bIns="91425" lIns="91425" rIns="91425" tIns="91425"/>
          <a:lstStyle>
            <a:lvl1pPr lvl="0" rtl="0" algn="ctr">
              <a:spcBef>
                <a:spcPts val="0"/>
              </a:spcBef>
              <a:buSzPct val="100000"/>
              <a:defRPr sz="4200"/>
            </a:lvl1pPr>
            <a:lvl2pPr lvl="1" rtl="0" algn="ctr">
              <a:spcBef>
                <a:spcPts val="0"/>
              </a:spcBef>
              <a:buSzPct val="100000"/>
              <a:defRPr sz="4200"/>
            </a:lvl2pPr>
            <a:lvl3pPr lvl="2" rtl="0" algn="ctr">
              <a:spcBef>
                <a:spcPts val="0"/>
              </a:spcBef>
              <a:buSzPct val="100000"/>
              <a:defRPr sz="4200"/>
            </a:lvl3pPr>
            <a:lvl4pPr lvl="3" rtl="0" algn="ctr">
              <a:spcBef>
                <a:spcPts val="0"/>
              </a:spcBef>
              <a:buSzPct val="100000"/>
              <a:defRPr sz="4200"/>
            </a:lvl4pPr>
            <a:lvl5pPr lvl="4" rtl="0" algn="ctr">
              <a:spcBef>
                <a:spcPts val="0"/>
              </a:spcBef>
              <a:buSzPct val="100000"/>
              <a:defRPr sz="4200"/>
            </a:lvl5pPr>
            <a:lvl6pPr lvl="5" rtl="0" algn="ctr">
              <a:spcBef>
                <a:spcPts val="0"/>
              </a:spcBef>
              <a:buSzPct val="100000"/>
              <a:defRPr sz="4200"/>
            </a:lvl6pPr>
            <a:lvl7pPr lvl="6" rtl="0" algn="ctr">
              <a:spcBef>
                <a:spcPts val="0"/>
              </a:spcBef>
              <a:buSzPct val="100000"/>
              <a:defRPr sz="4200"/>
            </a:lvl7pPr>
            <a:lvl8pPr lvl="7" rtl="0" algn="ctr">
              <a:spcBef>
                <a:spcPts val="0"/>
              </a:spcBef>
              <a:buSzPct val="100000"/>
              <a:defRPr sz="4200"/>
            </a:lvl8pPr>
            <a:lvl9pPr lvl="8" rtl="0" algn="ctr">
              <a:spcBef>
                <a:spcPts val="0"/>
              </a:spcBef>
              <a:buSzPct val="100000"/>
              <a:defRPr sz="4200"/>
            </a:lvl9pPr>
          </a:lstStyle>
          <a:p/>
        </p:txBody>
      </p:sp>
      <p:sp>
        <p:nvSpPr>
          <p:cNvPr id="93" name="Shape 93"/>
          <p:cNvSpPr txBox="1"/>
          <p:nvPr>
            <p:ph idx="1" type="subTitle"/>
          </p:nvPr>
        </p:nvSpPr>
        <p:spPr>
          <a:xfrm>
            <a:off x="265500" y="2845200"/>
            <a:ext cx="4045200" cy="1345500"/>
          </a:xfrm>
          <a:prstGeom prst="rect">
            <a:avLst/>
          </a:prstGeom>
        </p:spPr>
        <p:txBody>
          <a:bodyPr anchorCtr="0" anchor="t" bIns="91425" lIns="91425" rIns="91425" tIns="91425"/>
          <a:lstStyle>
            <a:lvl1pPr lvl="0" rtl="0" algn="ctr">
              <a:lnSpc>
                <a:spcPct val="100000"/>
              </a:lnSpc>
              <a:spcBef>
                <a:spcPts val="0"/>
              </a:spcBef>
              <a:spcAft>
                <a:spcPts val="0"/>
              </a:spcAft>
              <a:buClr>
                <a:schemeClr val="dk1"/>
              </a:buClr>
              <a:buSzPct val="100000"/>
              <a:buNone/>
              <a:defRPr sz="2100">
                <a:solidFill>
                  <a:schemeClr val="dk1"/>
                </a:solidFill>
              </a:defRPr>
            </a:lvl1pPr>
            <a:lvl2pPr lvl="1" rtl="0" algn="ctr">
              <a:lnSpc>
                <a:spcPct val="100000"/>
              </a:lnSpc>
              <a:spcBef>
                <a:spcPts val="0"/>
              </a:spcBef>
              <a:spcAft>
                <a:spcPts val="0"/>
              </a:spcAft>
              <a:buClr>
                <a:schemeClr val="dk1"/>
              </a:buClr>
              <a:buSzPct val="100000"/>
              <a:buNone/>
              <a:defRPr sz="2100">
                <a:solidFill>
                  <a:schemeClr val="dk1"/>
                </a:solidFill>
              </a:defRPr>
            </a:lvl2pPr>
            <a:lvl3pPr lvl="2" rtl="0" algn="ctr">
              <a:lnSpc>
                <a:spcPct val="100000"/>
              </a:lnSpc>
              <a:spcBef>
                <a:spcPts val="0"/>
              </a:spcBef>
              <a:spcAft>
                <a:spcPts val="0"/>
              </a:spcAft>
              <a:buClr>
                <a:schemeClr val="dk1"/>
              </a:buClr>
              <a:buSzPct val="100000"/>
              <a:buNone/>
              <a:defRPr sz="2100">
                <a:solidFill>
                  <a:schemeClr val="dk1"/>
                </a:solidFill>
              </a:defRPr>
            </a:lvl3pPr>
            <a:lvl4pPr lvl="3" rtl="0" algn="ctr">
              <a:lnSpc>
                <a:spcPct val="100000"/>
              </a:lnSpc>
              <a:spcBef>
                <a:spcPts val="0"/>
              </a:spcBef>
              <a:spcAft>
                <a:spcPts val="0"/>
              </a:spcAft>
              <a:buClr>
                <a:schemeClr val="dk1"/>
              </a:buClr>
              <a:buSzPct val="100000"/>
              <a:buNone/>
              <a:defRPr sz="2100">
                <a:solidFill>
                  <a:schemeClr val="dk1"/>
                </a:solidFill>
              </a:defRPr>
            </a:lvl4pPr>
            <a:lvl5pPr lvl="4" rtl="0" algn="ctr">
              <a:lnSpc>
                <a:spcPct val="100000"/>
              </a:lnSpc>
              <a:spcBef>
                <a:spcPts val="0"/>
              </a:spcBef>
              <a:spcAft>
                <a:spcPts val="0"/>
              </a:spcAft>
              <a:buClr>
                <a:schemeClr val="dk1"/>
              </a:buClr>
              <a:buSzPct val="100000"/>
              <a:buNone/>
              <a:defRPr sz="2100">
                <a:solidFill>
                  <a:schemeClr val="dk1"/>
                </a:solidFill>
              </a:defRPr>
            </a:lvl5pPr>
            <a:lvl6pPr lvl="5" rtl="0" algn="ctr">
              <a:lnSpc>
                <a:spcPct val="100000"/>
              </a:lnSpc>
              <a:spcBef>
                <a:spcPts val="0"/>
              </a:spcBef>
              <a:spcAft>
                <a:spcPts val="0"/>
              </a:spcAft>
              <a:buClr>
                <a:schemeClr val="dk1"/>
              </a:buClr>
              <a:buSzPct val="100000"/>
              <a:buNone/>
              <a:defRPr sz="2100">
                <a:solidFill>
                  <a:schemeClr val="dk1"/>
                </a:solidFill>
              </a:defRPr>
            </a:lvl6pPr>
            <a:lvl7pPr lvl="6" rtl="0" algn="ctr">
              <a:lnSpc>
                <a:spcPct val="100000"/>
              </a:lnSpc>
              <a:spcBef>
                <a:spcPts val="0"/>
              </a:spcBef>
              <a:spcAft>
                <a:spcPts val="0"/>
              </a:spcAft>
              <a:buClr>
                <a:schemeClr val="dk1"/>
              </a:buClr>
              <a:buSzPct val="100000"/>
              <a:buNone/>
              <a:defRPr sz="2100">
                <a:solidFill>
                  <a:schemeClr val="dk1"/>
                </a:solidFill>
              </a:defRPr>
            </a:lvl7pPr>
            <a:lvl8pPr lvl="7" rtl="0" algn="ctr">
              <a:lnSpc>
                <a:spcPct val="100000"/>
              </a:lnSpc>
              <a:spcBef>
                <a:spcPts val="0"/>
              </a:spcBef>
              <a:spcAft>
                <a:spcPts val="0"/>
              </a:spcAft>
              <a:buClr>
                <a:schemeClr val="dk1"/>
              </a:buClr>
              <a:buSzPct val="100000"/>
              <a:buNone/>
              <a:defRPr sz="2100">
                <a:solidFill>
                  <a:schemeClr val="dk1"/>
                </a:solidFill>
              </a:defRPr>
            </a:lvl8pPr>
            <a:lvl9pPr lvl="8" rtl="0" algn="ctr">
              <a:lnSpc>
                <a:spcPct val="100000"/>
              </a:lnSpc>
              <a:spcBef>
                <a:spcPts val="0"/>
              </a:spcBef>
              <a:spcAft>
                <a:spcPts val="0"/>
              </a:spcAft>
              <a:buClr>
                <a:schemeClr val="dk1"/>
              </a:buClr>
              <a:buSzPct val="100000"/>
              <a:buNone/>
              <a:defRPr sz="2100">
                <a:solidFill>
                  <a:schemeClr val="dk1"/>
                </a:solidFill>
              </a:defRPr>
            </a:lvl9pPr>
          </a:lstStyle>
          <a:p/>
        </p:txBody>
      </p:sp>
      <p:sp>
        <p:nvSpPr>
          <p:cNvPr id="94" name="Shape 94"/>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p:txBody>
      </p:sp>
      <p:sp>
        <p:nvSpPr>
          <p:cNvPr id="95" name="Shape 9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96" name="Shape 96"/>
        <p:cNvGrpSpPr/>
        <p:nvPr/>
      </p:nvGrpSpPr>
      <p:grpSpPr>
        <a:xfrm>
          <a:off x="0" y="0"/>
          <a:ext cx="0" cy="0"/>
          <a:chOff x="0" y="0"/>
          <a:chExt cx="0" cy="0"/>
        </a:xfrm>
      </p:grpSpPr>
      <p:sp>
        <p:nvSpPr>
          <p:cNvPr id="97" name="Shape 97"/>
          <p:cNvSpPr txBox="1"/>
          <p:nvPr>
            <p:ph idx="1" type="body"/>
          </p:nvPr>
        </p:nvSpPr>
        <p:spPr>
          <a:xfrm>
            <a:off x="311700" y="4230575"/>
            <a:ext cx="5998800" cy="605100"/>
          </a:xfrm>
          <a:prstGeom prst="rect">
            <a:avLst/>
          </a:prstGeom>
        </p:spPr>
        <p:txBody>
          <a:bodyPr anchorCtr="0" anchor="ctr" bIns="91425" lIns="91425" rIns="91425" tIns="91425"/>
          <a:lstStyle>
            <a:lvl1pPr lvl="0" rt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98" name="Shape 9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99" name="Shape 99"/>
        <p:cNvGrpSpPr/>
        <p:nvPr/>
      </p:nvGrpSpPr>
      <p:grpSpPr>
        <a:xfrm>
          <a:off x="0" y="0"/>
          <a:ext cx="0" cy="0"/>
          <a:chOff x="0" y="0"/>
          <a:chExt cx="0" cy="0"/>
        </a:xfrm>
      </p:grpSpPr>
      <p:sp>
        <p:nvSpPr>
          <p:cNvPr id="100" name="Shape 100"/>
          <p:cNvSpPr txBox="1"/>
          <p:nvPr>
            <p:ph type="title"/>
          </p:nvPr>
        </p:nvSpPr>
        <p:spPr>
          <a:xfrm>
            <a:off x="311700" y="1255275"/>
            <a:ext cx="8520600" cy="1890600"/>
          </a:xfrm>
          <a:prstGeom prst="rect">
            <a:avLst/>
          </a:prstGeom>
        </p:spPr>
        <p:txBody>
          <a:bodyPr anchorCtr="0" anchor="b" bIns="91425" lIns="91425" rIns="91425" tIns="91425"/>
          <a:lstStyle>
            <a:lvl1pPr lvl="0" rtl="0" algn="ctr">
              <a:spcBef>
                <a:spcPts val="0"/>
              </a:spcBef>
              <a:buSzPct val="100000"/>
              <a:defRPr sz="12000"/>
            </a:lvl1pPr>
            <a:lvl2pPr lvl="1" rtl="0" algn="ctr">
              <a:spcBef>
                <a:spcPts val="0"/>
              </a:spcBef>
              <a:buSzPct val="100000"/>
              <a:defRPr sz="12000"/>
            </a:lvl2pPr>
            <a:lvl3pPr lvl="2" rtl="0" algn="ctr">
              <a:spcBef>
                <a:spcPts val="0"/>
              </a:spcBef>
              <a:buSzPct val="100000"/>
              <a:defRPr sz="12000"/>
            </a:lvl3pPr>
            <a:lvl4pPr lvl="3" rtl="0" algn="ctr">
              <a:spcBef>
                <a:spcPts val="0"/>
              </a:spcBef>
              <a:buSzPct val="100000"/>
              <a:defRPr sz="12000"/>
            </a:lvl4pPr>
            <a:lvl5pPr lvl="4" rtl="0" algn="ctr">
              <a:spcBef>
                <a:spcPts val="0"/>
              </a:spcBef>
              <a:buSzPct val="100000"/>
              <a:defRPr sz="12000"/>
            </a:lvl5pPr>
            <a:lvl6pPr lvl="5" rtl="0" algn="ctr">
              <a:spcBef>
                <a:spcPts val="0"/>
              </a:spcBef>
              <a:buSzPct val="100000"/>
              <a:defRPr sz="12000"/>
            </a:lvl6pPr>
            <a:lvl7pPr lvl="6" rtl="0" algn="ctr">
              <a:spcBef>
                <a:spcPts val="0"/>
              </a:spcBef>
              <a:buSzPct val="100000"/>
              <a:defRPr sz="12000"/>
            </a:lvl7pPr>
            <a:lvl8pPr lvl="7" rtl="0" algn="ctr">
              <a:spcBef>
                <a:spcPts val="0"/>
              </a:spcBef>
              <a:buSzPct val="100000"/>
              <a:defRPr sz="12000"/>
            </a:lvl8pPr>
            <a:lvl9pPr lvl="8" rtl="0" algn="ctr">
              <a:spcBef>
                <a:spcPts val="0"/>
              </a:spcBef>
              <a:buSzPct val="100000"/>
              <a:defRPr sz="12000"/>
            </a:lvl9pPr>
          </a:lstStyle>
          <a:p/>
        </p:txBody>
      </p:sp>
      <p:sp>
        <p:nvSpPr>
          <p:cNvPr id="101" name="Shape 101"/>
          <p:cNvSpPr txBox="1"/>
          <p:nvPr>
            <p:ph idx="1" type="body"/>
          </p:nvPr>
        </p:nvSpPr>
        <p:spPr>
          <a:xfrm>
            <a:off x="311700" y="3228425"/>
            <a:ext cx="8520600" cy="13008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102" name="Shape 10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03" name="Shape 103"/>
        <p:cNvGrpSpPr/>
        <p:nvPr/>
      </p:nvGrpSpPr>
      <p:grpSpPr>
        <a:xfrm>
          <a:off x="0" y="0"/>
          <a:ext cx="0" cy="0"/>
          <a:chOff x="0" y="0"/>
          <a:chExt cx="0" cy="0"/>
        </a:xfrm>
      </p:grpSpPr>
      <p:sp>
        <p:nvSpPr>
          <p:cNvPr id="104" name="Shape 10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5" name="Shape 55"/>
        <p:cNvGrpSpPr/>
        <p:nvPr/>
      </p:nvGrpSpPr>
      <p:grpSpPr>
        <a:xfrm>
          <a:off x="0" y="0"/>
          <a:ext cx="0" cy="0"/>
          <a:chOff x="0" y="0"/>
          <a:chExt cx="0" cy="0"/>
        </a:xfrm>
      </p:grpSpPr>
      <p:sp>
        <p:nvSpPr>
          <p:cNvPr id="56" name="Shape 5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rt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rtl="0">
              <a:spcBef>
                <a:spcPts val="0"/>
              </a:spcBef>
              <a:buClr>
                <a:schemeClr val="dk1"/>
              </a:buClr>
              <a:buSzPct val="100000"/>
              <a:buFont typeface="Oswald"/>
              <a:buNone/>
              <a:defRPr sz="3000">
                <a:solidFill>
                  <a:schemeClr val="dk1"/>
                </a:solidFill>
                <a:latin typeface="Oswald"/>
                <a:ea typeface="Oswald"/>
                <a:cs typeface="Oswald"/>
                <a:sym typeface="Oswald"/>
              </a:defRPr>
            </a:lvl2pPr>
            <a:lvl3pPr lvl="2" rtl="0">
              <a:spcBef>
                <a:spcPts val="0"/>
              </a:spcBef>
              <a:buClr>
                <a:schemeClr val="dk1"/>
              </a:buClr>
              <a:buSzPct val="100000"/>
              <a:buFont typeface="Oswald"/>
              <a:buNone/>
              <a:defRPr sz="3000">
                <a:solidFill>
                  <a:schemeClr val="dk1"/>
                </a:solidFill>
                <a:latin typeface="Oswald"/>
                <a:ea typeface="Oswald"/>
                <a:cs typeface="Oswald"/>
                <a:sym typeface="Oswald"/>
              </a:defRPr>
            </a:lvl3pPr>
            <a:lvl4pPr lvl="3" rtl="0">
              <a:spcBef>
                <a:spcPts val="0"/>
              </a:spcBef>
              <a:buClr>
                <a:schemeClr val="dk1"/>
              </a:buClr>
              <a:buSzPct val="100000"/>
              <a:buFont typeface="Oswald"/>
              <a:buNone/>
              <a:defRPr sz="3000">
                <a:solidFill>
                  <a:schemeClr val="dk1"/>
                </a:solidFill>
                <a:latin typeface="Oswald"/>
                <a:ea typeface="Oswald"/>
                <a:cs typeface="Oswald"/>
                <a:sym typeface="Oswald"/>
              </a:defRPr>
            </a:lvl4pPr>
            <a:lvl5pPr lvl="4" rtl="0">
              <a:spcBef>
                <a:spcPts val="0"/>
              </a:spcBef>
              <a:buClr>
                <a:schemeClr val="dk1"/>
              </a:buClr>
              <a:buSzPct val="100000"/>
              <a:buFont typeface="Oswald"/>
              <a:buNone/>
              <a:defRPr sz="3000">
                <a:solidFill>
                  <a:schemeClr val="dk1"/>
                </a:solidFill>
                <a:latin typeface="Oswald"/>
                <a:ea typeface="Oswald"/>
                <a:cs typeface="Oswald"/>
                <a:sym typeface="Oswald"/>
              </a:defRPr>
            </a:lvl5pPr>
            <a:lvl6pPr lvl="5" rtl="0">
              <a:spcBef>
                <a:spcPts val="0"/>
              </a:spcBef>
              <a:buClr>
                <a:schemeClr val="dk1"/>
              </a:buClr>
              <a:buSzPct val="100000"/>
              <a:buFont typeface="Oswald"/>
              <a:buNone/>
              <a:defRPr sz="3000">
                <a:solidFill>
                  <a:schemeClr val="dk1"/>
                </a:solidFill>
                <a:latin typeface="Oswald"/>
                <a:ea typeface="Oswald"/>
                <a:cs typeface="Oswald"/>
                <a:sym typeface="Oswald"/>
              </a:defRPr>
            </a:lvl6pPr>
            <a:lvl7pPr lvl="6" rtl="0">
              <a:spcBef>
                <a:spcPts val="0"/>
              </a:spcBef>
              <a:buClr>
                <a:schemeClr val="dk1"/>
              </a:buClr>
              <a:buSzPct val="100000"/>
              <a:buFont typeface="Oswald"/>
              <a:buNone/>
              <a:defRPr sz="3000">
                <a:solidFill>
                  <a:schemeClr val="dk1"/>
                </a:solidFill>
                <a:latin typeface="Oswald"/>
                <a:ea typeface="Oswald"/>
                <a:cs typeface="Oswald"/>
                <a:sym typeface="Oswald"/>
              </a:defRPr>
            </a:lvl7pPr>
            <a:lvl8pPr lvl="7" rtl="0">
              <a:spcBef>
                <a:spcPts val="0"/>
              </a:spcBef>
              <a:buClr>
                <a:schemeClr val="dk1"/>
              </a:buClr>
              <a:buSzPct val="100000"/>
              <a:buFont typeface="Oswald"/>
              <a:buNone/>
              <a:defRPr sz="3000">
                <a:solidFill>
                  <a:schemeClr val="dk1"/>
                </a:solidFill>
                <a:latin typeface="Oswald"/>
                <a:ea typeface="Oswald"/>
                <a:cs typeface="Oswald"/>
                <a:sym typeface="Oswald"/>
              </a:defRPr>
            </a:lvl8pPr>
            <a:lvl9pPr lvl="8" rtl="0">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57" name="Shape 5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rtl="0">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58" name="Shape 5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vybhatt95.github.io/DMT-V/"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unrealengine.com/what-is-unreal-engine-4" TargetMode="External"/><Relationship Id="rId4" Type="http://schemas.openxmlformats.org/officeDocument/2006/relationships/hyperlink" Target="https://www.unrealengine.com/marketplace/advanced-turn-based-tile-toolkit" TargetMode="External"/><Relationship Id="rId5" Type="http://schemas.openxmlformats.org/officeDocument/2006/relationships/hyperlink" Target="https://www.unrealengine.com/marketplace/assets?lang=&amp;q=infinity%20blade" TargetMode="External"/><Relationship Id="rId6" Type="http://schemas.openxmlformats.org/officeDocument/2006/relationships/hyperlink" Target="https://www.image-line.com/downloads/flstudiodownload.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ctrTitle"/>
          </p:nvPr>
        </p:nvSpPr>
        <p:spPr>
          <a:xfrm>
            <a:off x="671257" y="990800"/>
            <a:ext cx="7801500" cy="1730100"/>
          </a:xfrm>
          <a:prstGeom prst="rect">
            <a:avLst/>
          </a:prstGeom>
        </p:spPr>
        <p:txBody>
          <a:bodyPr anchorCtr="0" anchor="b" bIns="91425" lIns="91425" rIns="91425" tIns="91425">
            <a:noAutofit/>
          </a:bodyPr>
          <a:lstStyle/>
          <a:p>
            <a:pPr lvl="0" rtl="0">
              <a:spcBef>
                <a:spcPts val="0"/>
              </a:spcBef>
              <a:buNone/>
            </a:pPr>
            <a:r>
              <a:rPr lang="en"/>
              <a:t>Dungeon of the Mighty Titan - Vanquish</a:t>
            </a:r>
          </a:p>
        </p:txBody>
      </p:sp>
      <p:sp>
        <p:nvSpPr>
          <p:cNvPr id="110" name="Shape 110"/>
          <p:cNvSpPr txBox="1"/>
          <p:nvPr>
            <p:ph idx="1" type="subTitle"/>
          </p:nvPr>
        </p:nvSpPr>
        <p:spPr>
          <a:xfrm>
            <a:off x="671250" y="3174875"/>
            <a:ext cx="7801500" cy="642300"/>
          </a:xfrm>
          <a:prstGeom prst="rect">
            <a:avLst/>
          </a:prstGeom>
        </p:spPr>
        <p:txBody>
          <a:bodyPr anchorCtr="0" anchor="t" bIns="91425" lIns="91425" rIns="91425" tIns="91425">
            <a:noAutofit/>
          </a:bodyPr>
          <a:lstStyle/>
          <a:p>
            <a:pPr lvl="0">
              <a:spcBef>
                <a:spcPts val="0"/>
              </a:spcBef>
              <a:buNone/>
            </a:pPr>
            <a:r>
              <a:rPr lang="en"/>
              <a:t>Final Presentation</a:t>
            </a:r>
          </a:p>
          <a:p>
            <a:pPr lvl="0" rtl="0" algn="l">
              <a:spcBef>
                <a:spcPts val="0"/>
              </a:spcBef>
              <a:buNone/>
            </a:pPr>
            <a:r>
              <a:t/>
            </a:r>
            <a:endParaRPr/>
          </a:p>
          <a:p>
            <a:pPr lvl="0" rtl="0">
              <a:spcBef>
                <a:spcPts val="0"/>
              </a:spcBef>
              <a:buNone/>
            </a:pPr>
            <a:r>
              <a:t/>
            </a:r>
            <a:endParaRPr/>
          </a:p>
        </p:txBody>
      </p:sp>
      <p:sp>
        <p:nvSpPr>
          <p:cNvPr id="111" name="Shape 111"/>
          <p:cNvSpPr txBox="1"/>
          <p:nvPr/>
        </p:nvSpPr>
        <p:spPr>
          <a:xfrm>
            <a:off x="2067275" y="3817050"/>
            <a:ext cx="5616300" cy="945300"/>
          </a:xfrm>
          <a:prstGeom prst="rect">
            <a:avLst/>
          </a:prstGeom>
          <a:noFill/>
          <a:ln>
            <a:noFill/>
          </a:ln>
        </p:spPr>
        <p:txBody>
          <a:bodyPr anchorCtr="0" anchor="t" bIns="91425" lIns="91425" rIns="91425" tIns="91425">
            <a:noAutofit/>
          </a:bodyPr>
          <a:lstStyle/>
          <a:p>
            <a:pPr lvl="0" rtl="0" algn="ctr">
              <a:spcBef>
                <a:spcPts val="0"/>
              </a:spcBef>
              <a:buNone/>
            </a:pPr>
            <a:r>
              <a:rPr lang="en" sz="1800" u="sng">
                <a:solidFill>
                  <a:schemeClr val="accent3"/>
                </a:solidFill>
                <a:latin typeface="Oswald"/>
                <a:ea typeface="Oswald"/>
                <a:cs typeface="Oswald"/>
                <a:sym typeface="Oswald"/>
              </a:rPr>
              <a:t>D</a:t>
            </a:r>
            <a:r>
              <a:rPr lang="en" sz="1800">
                <a:solidFill>
                  <a:schemeClr val="accent3"/>
                </a:solidFill>
                <a:latin typeface="Oswald"/>
                <a:ea typeface="Oswald"/>
                <a:cs typeface="Oswald"/>
                <a:sym typeface="Oswald"/>
              </a:rPr>
              <a:t>avid Bond, </a:t>
            </a:r>
            <a:r>
              <a:rPr lang="en" sz="1800" u="sng">
                <a:solidFill>
                  <a:schemeClr val="accent3"/>
                </a:solidFill>
                <a:latin typeface="Oswald"/>
                <a:ea typeface="Oswald"/>
                <a:cs typeface="Oswald"/>
                <a:sym typeface="Oswald"/>
              </a:rPr>
              <a:t>M</a:t>
            </a:r>
            <a:r>
              <a:rPr lang="en" sz="1800">
                <a:solidFill>
                  <a:schemeClr val="accent3"/>
                </a:solidFill>
                <a:latin typeface="Oswald"/>
                <a:ea typeface="Oswald"/>
                <a:cs typeface="Oswald"/>
                <a:sym typeface="Oswald"/>
              </a:rPr>
              <a:t>atthew Yengle, </a:t>
            </a:r>
            <a:r>
              <a:rPr lang="en" sz="1800" u="sng">
                <a:solidFill>
                  <a:schemeClr val="accent3"/>
                </a:solidFill>
                <a:latin typeface="Oswald"/>
                <a:ea typeface="Oswald"/>
                <a:cs typeface="Oswald"/>
                <a:sym typeface="Oswald"/>
              </a:rPr>
              <a:t>T</a:t>
            </a:r>
            <a:r>
              <a:rPr lang="en" sz="1800">
                <a:solidFill>
                  <a:schemeClr val="accent3"/>
                </a:solidFill>
                <a:latin typeface="Oswald"/>
                <a:ea typeface="Oswald"/>
                <a:cs typeface="Oswald"/>
                <a:sym typeface="Oswald"/>
              </a:rPr>
              <a:t>imothy Canipe, </a:t>
            </a:r>
            <a:r>
              <a:rPr lang="en" sz="1800" u="sng">
                <a:solidFill>
                  <a:schemeClr val="accent3"/>
                </a:solidFill>
                <a:latin typeface="Oswald"/>
                <a:ea typeface="Oswald"/>
                <a:cs typeface="Oswald"/>
                <a:sym typeface="Oswald"/>
              </a:rPr>
              <a:t>V</a:t>
            </a:r>
            <a:r>
              <a:rPr lang="en" sz="1800">
                <a:solidFill>
                  <a:schemeClr val="accent3"/>
                </a:solidFill>
                <a:latin typeface="Oswald"/>
                <a:ea typeface="Oswald"/>
                <a:cs typeface="Oswald"/>
                <a:sym typeface="Oswald"/>
              </a:rPr>
              <a:t>ishal Bhatt</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Sub-Modules cont’d.</a:t>
            </a:r>
          </a:p>
        </p:txBody>
      </p:sp>
      <p:sp>
        <p:nvSpPr>
          <p:cNvPr id="168" name="Shape 16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lnSpc>
                <a:spcPct val="150000"/>
              </a:lnSpc>
              <a:spcBef>
                <a:spcPts val="0"/>
              </a:spcBef>
              <a:spcAft>
                <a:spcPts val="0"/>
              </a:spcAft>
              <a:buNone/>
            </a:pPr>
            <a:r>
              <a:rPr lang="en" sz="1400">
                <a:solidFill>
                  <a:schemeClr val="lt2"/>
                </a:solidFill>
                <a:latin typeface="Oswald"/>
                <a:ea typeface="Oswald"/>
                <a:cs typeface="Oswald"/>
                <a:sym typeface="Oswald"/>
              </a:rPr>
              <a:t>Timothy Canipe: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Coding of the Character, Player Character, and Non-Player Character subsystems.</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Coding of the Skills and Attributes minor subsystems.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Research into open-source character models, animations, and assets.</a:t>
            </a:r>
          </a:p>
          <a:p>
            <a:pPr lvl="0" rtl="0">
              <a:lnSpc>
                <a:spcPct val="150000"/>
              </a:lnSpc>
              <a:spcBef>
                <a:spcPts val="0"/>
              </a:spcBef>
              <a:spcAft>
                <a:spcPts val="0"/>
              </a:spcAft>
              <a:buNone/>
            </a:pPr>
            <a:r>
              <a:t/>
            </a:r>
            <a:endParaRPr sz="1400">
              <a:solidFill>
                <a:schemeClr val="lt2"/>
              </a:solidFill>
              <a:latin typeface="Oswald"/>
              <a:ea typeface="Oswald"/>
              <a:cs typeface="Oswald"/>
              <a:sym typeface="Oswald"/>
            </a:endParaRPr>
          </a:p>
          <a:p>
            <a:pPr lvl="0" rtl="0">
              <a:lnSpc>
                <a:spcPct val="150000"/>
              </a:lnSpc>
              <a:spcBef>
                <a:spcPts val="0"/>
              </a:spcBef>
              <a:spcAft>
                <a:spcPts val="0"/>
              </a:spcAft>
              <a:buNone/>
            </a:pPr>
            <a:r>
              <a:rPr lang="en" sz="1400">
                <a:solidFill>
                  <a:schemeClr val="lt2"/>
                </a:solidFill>
                <a:latin typeface="Oswald"/>
                <a:ea typeface="Oswald"/>
                <a:cs typeface="Oswald"/>
                <a:sym typeface="Oswald"/>
              </a:rPr>
              <a:t>Vishal Bhatt:</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Coding of the Game World and Game Level major subsystems.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Research into open-source world meshes, level designs, and audio assets.</a:t>
            </a:r>
          </a:p>
          <a:p>
            <a:pPr lvl="0">
              <a:spcBef>
                <a:spcPts val="0"/>
              </a:spcBef>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2" name="Shape 172"/>
        <p:cNvGrpSpPr/>
        <p:nvPr/>
      </p:nvGrpSpPr>
      <p:grpSpPr>
        <a:xfrm>
          <a:off x="0" y="0"/>
          <a:ext cx="0" cy="0"/>
          <a:chOff x="0" y="0"/>
          <a:chExt cx="0" cy="0"/>
        </a:xfrm>
      </p:grpSpPr>
      <p:sp>
        <p:nvSpPr>
          <p:cNvPr id="173" name="Shape 17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Multiplayer &amp; Gamestate</a:t>
            </a:r>
          </a:p>
        </p:txBody>
      </p:sp>
      <p:sp>
        <p:nvSpPr>
          <p:cNvPr id="174" name="Shape 174"/>
          <p:cNvSpPr txBox="1"/>
          <p:nvPr>
            <p:ph idx="1" type="body"/>
          </p:nvPr>
        </p:nvSpPr>
        <p:spPr>
          <a:xfrm>
            <a:off x="71425" y="1017725"/>
            <a:ext cx="4842900" cy="4001100"/>
          </a:xfrm>
          <a:prstGeom prst="rect">
            <a:avLst/>
          </a:prstGeom>
        </p:spPr>
        <p:txBody>
          <a:bodyPr anchorCtr="0" anchor="t" bIns="91425" lIns="91425" rIns="91425" tIns="91425">
            <a:noAutofit/>
          </a:bodyPr>
          <a:lstStyle/>
          <a:p>
            <a:pPr indent="-330200" lvl="0" marL="457200" rtl="0">
              <a:spcBef>
                <a:spcPts val="0"/>
              </a:spcBef>
              <a:buSzPct val="100000"/>
              <a:buChar char="●"/>
            </a:pPr>
            <a:r>
              <a:rPr lang="en" sz="1600"/>
              <a:t>Client\Server model</a:t>
            </a:r>
          </a:p>
          <a:p>
            <a:pPr indent="-330200" lvl="1" marL="914400" rtl="0">
              <a:spcBef>
                <a:spcPts val="0"/>
              </a:spcBef>
              <a:buSzPct val="100000"/>
              <a:buChar char="➢"/>
            </a:pPr>
            <a:r>
              <a:rPr lang="en" sz="1600"/>
              <a:t>Host player is both a client and server</a:t>
            </a:r>
          </a:p>
          <a:p>
            <a:pPr indent="-330200" lvl="0" marL="457200" rtl="0">
              <a:spcBef>
                <a:spcPts val="0"/>
              </a:spcBef>
              <a:buSzPct val="100000"/>
            </a:pPr>
            <a:r>
              <a:rPr b="1" lang="en" sz="1600"/>
              <a:t>GameMode</a:t>
            </a:r>
            <a:r>
              <a:rPr lang="en" sz="1600"/>
              <a:t> exists only on the server, the </a:t>
            </a:r>
            <a:r>
              <a:rPr b="1" lang="en" sz="1600"/>
              <a:t>GameState</a:t>
            </a:r>
            <a:r>
              <a:rPr lang="en" sz="1600"/>
              <a:t> exists on the server and is replicated to all clients[3].</a:t>
            </a:r>
          </a:p>
          <a:p>
            <a:pPr indent="-330200" lvl="0" marL="457200" rtl="0">
              <a:spcBef>
                <a:spcPts val="0"/>
              </a:spcBef>
              <a:buSzPct val="100000"/>
            </a:pPr>
            <a:r>
              <a:rPr b="1" lang="en" sz="1600"/>
              <a:t>GameState </a:t>
            </a:r>
            <a:r>
              <a:rPr lang="en" sz="1600"/>
              <a:t>tracks properties that change during gameplay and are relevant and visible to everyone[3].</a:t>
            </a:r>
          </a:p>
          <a:p>
            <a:pPr indent="-330200" lvl="0" marL="457200" rtl="0">
              <a:spcBef>
                <a:spcPts val="0"/>
              </a:spcBef>
              <a:buSzPct val="100000"/>
            </a:pPr>
            <a:r>
              <a:rPr lang="en" sz="1600"/>
              <a:t>Clients send updated information to Server, which will propagate updates to all other clients</a:t>
            </a:r>
          </a:p>
          <a:p>
            <a:pPr indent="-330200" lvl="0" marL="457200">
              <a:spcBef>
                <a:spcPts val="0"/>
              </a:spcBef>
              <a:buSzPct val="100000"/>
            </a:pPr>
            <a:r>
              <a:rPr lang="en" sz="1600"/>
              <a:t>Unreal Engine will handle LAN connections, while Steam will coordinate WAN connections</a:t>
            </a:r>
          </a:p>
        </p:txBody>
      </p:sp>
      <p:pic>
        <p:nvPicPr>
          <p:cNvPr id="175" name="Shape 175"/>
          <p:cNvPicPr preferRelativeResize="0"/>
          <p:nvPr/>
        </p:nvPicPr>
        <p:blipFill>
          <a:blip r:embed="rId3">
            <a:alphaModFix/>
          </a:blip>
          <a:stretch>
            <a:fillRect/>
          </a:stretch>
        </p:blipFill>
        <p:spPr>
          <a:xfrm>
            <a:off x="4842449" y="2261550"/>
            <a:ext cx="4180600" cy="2570074"/>
          </a:xfrm>
          <a:prstGeom prst="rect">
            <a:avLst/>
          </a:prstGeom>
          <a:noFill/>
          <a:ln>
            <a:noFill/>
          </a:ln>
        </p:spPr>
      </p:pic>
      <p:sp>
        <p:nvSpPr>
          <p:cNvPr id="176" name="Shape 176"/>
          <p:cNvSpPr/>
          <p:nvPr/>
        </p:nvSpPr>
        <p:spPr>
          <a:xfrm>
            <a:off x="6094549" y="2118675"/>
            <a:ext cx="1458300" cy="785700"/>
          </a:xfrm>
          <a:prstGeom prst="ellipse">
            <a:avLst/>
          </a:prstGeom>
          <a:noFill/>
          <a:ln cap="flat" cmpd="sng" w="28575">
            <a:solidFill>
              <a:srgbClr val="FF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77" name="Shape 177"/>
          <p:cNvPicPr preferRelativeResize="0"/>
          <p:nvPr/>
        </p:nvPicPr>
        <p:blipFill>
          <a:blip r:embed="rId4">
            <a:alphaModFix/>
          </a:blip>
          <a:stretch>
            <a:fillRect/>
          </a:stretch>
        </p:blipFill>
        <p:spPr>
          <a:xfrm>
            <a:off x="5907749" y="0"/>
            <a:ext cx="3236249" cy="12934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pic>
        <p:nvPicPr>
          <p:cNvPr descr="Network Diagram.png" id="182" name="Shape 182"/>
          <p:cNvPicPr preferRelativeResize="0"/>
          <p:nvPr/>
        </p:nvPicPr>
        <p:blipFill>
          <a:blip r:embed="rId3">
            <a:alphaModFix/>
          </a:blip>
          <a:stretch>
            <a:fillRect/>
          </a:stretch>
        </p:blipFill>
        <p:spPr>
          <a:xfrm>
            <a:off x="220574" y="875026"/>
            <a:ext cx="5556899" cy="4145999"/>
          </a:xfrm>
          <a:prstGeom prst="rect">
            <a:avLst/>
          </a:prstGeom>
          <a:noFill/>
          <a:ln>
            <a:noFill/>
          </a:ln>
        </p:spPr>
      </p:pic>
      <p:sp>
        <p:nvSpPr>
          <p:cNvPr id="183" name="Shape 183"/>
          <p:cNvSpPr txBox="1"/>
          <p:nvPr/>
        </p:nvSpPr>
        <p:spPr>
          <a:xfrm>
            <a:off x="510275" y="208200"/>
            <a:ext cx="3132900" cy="469500"/>
          </a:xfrm>
          <a:prstGeom prst="rect">
            <a:avLst/>
          </a:prstGeom>
          <a:noFill/>
          <a:ln>
            <a:noFill/>
          </a:ln>
        </p:spPr>
        <p:txBody>
          <a:bodyPr anchorCtr="0" anchor="t" bIns="91425" lIns="91425" rIns="91425" tIns="91425">
            <a:noAutofit/>
          </a:bodyPr>
          <a:lstStyle/>
          <a:p>
            <a:pPr lvl="0">
              <a:spcBef>
                <a:spcPts val="0"/>
              </a:spcBef>
              <a:buNone/>
            </a:pPr>
            <a:r>
              <a:rPr lang="en" sz="3000">
                <a:solidFill>
                  <a:schemeClr val="lt2"/>
                </a:solidFill>
                <a:latin typeface="Oswald"/>
                <a:ea typeface="Oswald"/>
                <a:cs typeface="Oswald"/>
                <a:sym typeface="Oswald"/>
              </a:rPr>
              <a:t>Client \ Server Model</a:t>
            </a:r>
          </a:p>
        </p:txBody>
      </p:sp>
      <p:sp>
        <p:nvSpPr>
          <p:cNvPr id="184" name="Shape 184"/>
          <p:cNvSpPr/>
          <p:nvPr/>
        </p:nvSpPr>
        <p:spPr>
          <a:xfrm>
            <a:off x="1779850" y="3036825"/>
            <a:ext cx="2202000" cy="1116000"/>
          </a:xfrm>
          <a:prstGeom prst="ellipse">
            <a:avLst/>
          </a:prstGeom>
          <a:noFill/>
          <a:ln cap="flat" cmpd="sng" w="28575">
            <a:solidFill>
              <a:srgbClr val="FF0000"/>
            </a:solidFill>
            <a:prstDash val="dashDot"/>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85" name="Shape 185"/>
          <p:cNvCxnSpPr>
            <a:stCxn id="186" idx="3"/>
            <a:endCxn id="184" idx="3"/>
          </p:cNvCxnSpPr>
          <p:nvPr/>
        </p:nvCxnSpPr>
        <p:spPr>
          <a:xfrm>
            <a:off x="1591950" y="3530925"/>
            <a:ext cx="510300" cy="458400"/>
          </a:xfrm>
          <a:prstGeom prst="straightConnector1">
            <a:avLst/>
          </a:prstGeom>
          <a:noFill/>
          <a:ln cap="flat" cmpd="sng" w="9525">
            <a:solidFill>
              <a:srgbClr val="FF0000"/>
            </a:solidFill>
            <a:prstDash val="solid"/>
            <a:round/>
            <a:headEnd len="lg" w="lg" type="none"/>
            <a:tailEnd len="lg" w="lg" type="none"/>
          </a:ln>
        </p:spPr>
      </p:cxnSp>
      <p:sp>
        <p:nvSpPr>
          <p:cNvPr id="186" name="Shape 186"/>
          <p:cNvSpPr txBox="1"/>
          <p:nvPr/>
        </p:nvSpPr>
        <p:spPr>
          <a:xfrm>
            <a:off x="275550" y="3153375"/>
            <a:ext cx="1316400" cy="755100"/>
          </a:xfrm>
          <a:prstGeom prst="rect">
            <a:avLst/>
          </a:prstGeom>
          <a:noFill/>
          <a:ln cap="flat" cmpd="sng" w="9525">
            <a:solidFill>
              <a:srgbClr val="FF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0000"/>
                </a:solidFill>
              </a:rPr>
              <a:t>Steam is used for multiplayer over WAN</a:t>
            </a:r>
          </a:p>
        </p:txBody>
      </p:sp>
      <p:sp>
        <p:nvSpPr>
          <p:cNvPr id="187" name="Shape 187"/>
          <p:cNvSpPr/>
          <p:nvPr/>
        </p:nvSpPr>
        <p:spPr>
          <a:xfrm rot="4133012">
            <a:off x="3546378" y="3221106"/>
            <a:ext cx="2250844" cy="142737"/>
          </a:xfrm>
          <a:prstGeom prst="rightArrow">
            <a:avLst>
              <a:gd fmla="val 50000" name="adj1"/>
              <a:gd fmla="val 132729" name="adj2"/>
            </a:avLst>
          </a:prstGeom>
          <a:solidFill>
            <a:srgbClr val="A4C2F4"/>
          </a:solidFill>
          <a:ln cap="flat" cmpd="sng" w="9525">
            <a:solidFill>
              <a:srgbClr val="0000FF"/>
            </a:solidFill>
            <a:prstDash val="dash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8" name="Shape 188"/>
          <p:cNvSpPr txBox="1"/>
          <p:nvPr/>
        </p:nvSpPr>
        <p:spPr>
          <a:xfrm>
            <a:off x="6051775" y="1898175"/>
            <a:ext cx="1316400" cy="1224600"/>
          </a:xfrm>
          <a:prstGeom prst="rect">
            <a:avLst/>
          </a:prstGeom>
          <a:noFill/>
          <a:ln cap="flat" cmpd="sng" w="9525">
            <a:solidFill>
              <a:srgbClr val="0000FF"/>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solidFill>
                  <a:schemeClr val="lt2"/>
                </a:solidFill>
              </a:rPr>
              <a:t>Unreal Engine handles LAN connections (bypasses Steam)</a:t>
            </a:r>
          </a:p>
        </p:txBody>
      </p:sp>
      <p:cxnSp>
        <p:nvCxnSpPr>
          <p:cNvPr id="189" name="Shape 189"/>
          <p:cNvCxnSpPr>
            <a:endCxn id="188" idx="1"/>
          </p:cNvCxnSpPr>
          <p:nvPr/>
        </p:nvCxnSpPr>
        <p:spPr>
          <a:xfrm flipH="1" rot="10800000">
            <a:off x="4551475" y="2510475"/>
            <a:ext cx="1500300" cy="642900"/>
          </a:xfrm>
          <a:prstGeom prst="straightConnector1">
            <a:avLst/>
          </a:prstGeom>
          <a:noFill/>
          <a:ln cap="flat" cmpd="sng" w="9525">
            <a:solidFill>
              <a:srgbClr val="0000FF"/>
            </a:solidFill>
            <a:prstDash val="solid"/>
            <a:round/>
            <a:headEnd len="lg" w="lg" type="none"/>
            <a:tailEnd len="lg" w="lg" type="none"/>
          </a:ln>
        </p:spPr>
      </p:cxnSp>
      <p:sp>
        <p:nvSpPr>
          <p:cNvPr id="190" name="Shape 190"/>
          <p:cNvSpPr/>
          <p:nvPr/>
        </p:nvSpPr>
        <p:spPr>
          <a:xfrm rot="4750017">
            <a:off x="3259644" y="3522367"/>
            <a:ext cx="1484454" cy="142916"/>
          </a:xfrm>
          <a:prstGeom prst="rightArrow">
            <a:avLst>
              <a:gd fmla="val 50000" name="adj1"/>
              <a:gd fmla="val 132729" name="adj2"/>
            </a:avLst>
          </a:prstGeom>
          <a:solidFill>
            <a:srgbClr val="A4C2F4"/>
          </a:solidFill>
          <a:ln cap="flat" cmpd="sng" w="9525">
            <a:solidFill>
              <a:srgbClr val="0000FF"/>
            </a:solidFill>
            <a:prstDash val="dashDot"/>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91" name="Shape 191"/>
          <p:cNvPicPr preferRelativeResize="0"/>
          <p:nvPr/>
        </p:nvPicPr>
        <p:blipFill>
          <a:blip r:embed="rId4">
            <a:alphaModFix/>
          </a:blip>
          <a:stretch>
            <a:fillRect/>
          </a:stretch>
        </p:blipFill>
        <p:spPr>
          <a:xfrm>
            <a:off x="5907749" y="0"/>
            <a:ext cx="3236249" cy="12934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Characters &amp; skills</a:t>
            </a:r>
          </a:p>
        </p:txBody>
      </p:sp>
      <p:sp>
        <p:nvSpPr>
          <p:cNvPr id="197" name="Shape 197"/>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pPr>
            <a:r>
              <a:rPr lang="en"/>
              <a:t>There are three main character classes</a:t>
            </a:r>
          </a:p>
          <a:p>
            <a:pPr indent="-228600" lvl="1" marL="914400" rtl="0">
              <a:spcBef>
                <a:spcPts val="0"/>
              </a:spcBef>
              <a:buChar char="○"/>
            </a:pPr>
            <a:r>
              <a:rPr lang="en"/>
              <a:t>Knight - High defense/health, but not very fast</a:t>
            </a:r>
          </a:p>
          <a:p>
            <a:pPr indent="-228600" lvl="1" marL="914400" rtl="0">
              <a:spcBef>
                <a:spcPts val="0"/>
              </a:spcBef>
              <a:buChar char="○"/>
            </a:pPr>
            <a:r>
              <a:rPr lang="en"/>
              <a:t>Huntress - Fast &amp; long range, but not much health</a:t>
            </a:r>
          </a:p>
          <a:p>
            <a:pPr indent="-228600" lvl="1" marL="914400" rtl="0">
              <a:spcBef>
                <a:spcPts val="0"/>
              </a:spcBef>
              <a:buChar char="○"/>
            </a:pPr>
            <a:r>
              <a:rPr lang="en"/>
              <a:t>Mage - high damage, but has little else</a:t>
            </a:r>
          </a:p>
          <a:p>
            <a:pPr lvl="0" rtl="0">
              <a:spcBef>
                <a:spcPts val="0"/>
              </a:spcBef>
              <a:buNone/>
            </a:pPr>
            <a:r>
              <a:t/>
            </a:r>
            <a:endParaRPr/>
          </a:p>
          <a:p>
            <a:pPr indent="-228600" lvl="0" marL="457200" rtl="0">
              <a:spcBef>
                <a:spcPts val="0"/>
              </a:spcBef>
            </a:pPr>
            <a:r>
              <a:rPr lang="en"/>
              <a:t>Each character has three base skills</a:t>
            </a:r>
          </a:p>
          <a:p>
            <a:pPr indent="-228600" lvl="1" marL="914400" rtl="0">
              <a:spcBef>
                <a:spcPts val="0"/>
              </a:spcBef>
            </a:pPr>
            <a:r>
              <a:rPr lang="en"/>
              <a:t>Knight - Taunt, Guard, Strike</a:t>
            </a:r>
          </a:p>
          <a:p>
            <a:pPr indent="-228600" lvl="1" marL="914400" rtl="0">
              <a:spcBef>
                <a:spcPts val="0"/>
              </a:spcBef>
            </a:pPr>
            <a:r>
              <a:rPr lang="en"/>
              <a:t>Huntress - Beastmaster, Critical Strike, Camouflage</a:t>
            </a:r>
          </a:p>
          <a:p>
            <a:pPr indent="-228600" lvl="1" marL="914400" rtl="0">
              <a:spcBef>
                <a:spcPts val="0"/>
              </a:spcBef>
            </a:pPr>
            <a:r>
              <a:rPr lang="en"/>
              <a:t>Mage - Fireball, Icicle, Lightningbolt</a:t>
            </a:r>
          </a:p>
          <a:p>
            <a:pPr indent="0" lvl="0" marL="0" rtl="0">
              <a:spcBef>
                <a:spcPts val="0"/>
              </a:spcBef>
              <a:buNone/>
            </a:pPr>
            <a:r>
              <a:t/>
            </a:r>
            <a:endParaRPr/>
          </a:p>
          <a:p>
            <a:pPr indent="0" lvl="0" marL="0" rtl="0">
              <a:spcBef>
                <a:spcPts val="0"/>
              </a:spcBef>
              <a:buNone/>
            </a:pPr>
            <a:r>
              <a:t/>
            </a:r>
            <a:endParaRPr/>
          </a:p>
        </p:txBody>
      </p:sp>
      <p:pic>
        <p:nvPicPr>
          <p:cNvPr descr="System Model 2.png" id="198" name="Shape 198"/>
          <p:cNvPicPr preferRelativeResize="0"/>
          <p:nvPr/>
        </p:nvPicPr>
        <p:blipFill>
          <a:blip r:embed="rId3">
            <a:alphaModFix/>
          </a:blip>
          <a:stretch>
            <a:fillRect/>
          </a:stretch>
        </p:blipFill>
        <p:spPr>
          <a:xfrm>
            <a:off x="5203262" y="445025"/>
            <a:ext cx="3629025" cy="2724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ph type="title"/>
          </p:nvPr>
        </p:nvSpPr>
        <p:spPr>
          <a:xfrm>
            <a:off x="257750" y="1155400"/>
            <a:ext cx="8520600" cy="572700"/>
          </a:xfrm>
          <a:prstGeom prst="rect">
            <a:avLst/>
          </a:prstGeom>
        </p:spPr>
        <p:txBody>
          <a:bodyPr anchorCtr="0" anchor="t" bIns="91425" lIns="91425" rIns="91425" tIns="91425">
            <a:noAutofit/>
          </a:bodyPr>
          <a:lstStyle/>
          <a:p>
            <a:pPr lvl="0">
              <a:spcBef>
                <a:spcPts val="0"/>
              </a:spcBef>
              <a:buNone/>
            </a:pPr>
            <a:r>
              <a:rPr lang="en"/>
              <a:t>Item Database</a:t>
            </a:r>
          </a:p>
        </p:txBody>
      </p:sp>
      <p:sp>
        <p:nvSpPr>
          <p:cNvPr id="204" name="Shape 204"/>
          <p:cNvSpPr txBox="1"/>
          <p:nvPr>
            <p:ph idx="1" type="body"/>
          </p:nvPr>
        </p:nvSpPr>
        <p:spPr>
          <a:xfrm>
            <a:off x="311700" y="1656050"/>
            <a:ext cx="8520600" cy="3416400"/>
          </a:xfrm>
          <a:prstGeom prst="rect">
            <a:avLst/>
          </a:prstGeom>
        </p:spPr>
        <p:txBody>
          <a:bodyPr anchorCtr="0" anchor="t" bIns="91425" lIns="91425" rIns="91425" tIns="91425">
            <a:noAutofit/>
          </a:bodyPr>
          <a:lstStyle/>
          <a:p>
            <a:pPr indent="-228600" lvl="0" marL="457200" rtl="0">
              <a:spcBef>
                <a:spcPts val="0"/>
              </a:spcBef>
            </a:pPr>
            <a:r>
              <a:rPr lang="en"/>
              <a:t>Each character has 5 or 6 weapons and 1 set of armor.</a:t>
            </a:r>
          </a:p>
          <a:p>
            <a:pPr indent="-228600" lvl="0" marL="457200" rtl="0">
              <a:spcBef>
                <a:spcPts val="0"/>
              </a:spcBef>
            </a:pPr>
            <a:r>
              <a:rPr lang="en"/>
              <a:t>Items are categorized into tiers based on a quality attribute, ranging from 0 (poor) to 5 (superb).</a:t>
            </a:r>
          </a:p>
          <a:p>
            <a:pPr indent="-228600" lvl="0" marL="457200" rtl="0">
              <a:spcBef>
                <a:spcPts val="0"/>
              </a:spcBef>
            </a:pPr>
            <a:r>
              <a:rPr lang="en"/>
              <a:t>Three ways to obtain items:</a:t>
            </a:r>
          </a:p>
          <a:p>
            <a:pPr indent="-228600" lvl="1" marL="914400" rtl="0">
              <a:spcBef>
                <a:spcPts val="0"/>
              </a:spcBef>
            </a:pPr>
            <a:r>
              <a:rPr lang="en"/>
              <a:t>Treasure chests, dead enemies (graves), and vendors.</a:t>
            </a:r>
          </a:p>
          <a:p>
            <a:pPr indent="-228600" lvl="0" marL="457200" rtl="0">
              <a:spcBef>
                <a:spcPts val="0"/>
              </a:spcBef>
            </a:pPr>
            <a:r>
              <a:rPr lang="en"/>
              <a:t>Equipment system allows for one-handed, dual one-handed, and two-handed weapons to be used.</a:t>
            </a:r>
          </a:p>
          <a:p>
            <a:pPr indent="-228600" lvl="0" marL="457200">
              <a:spcBef>
                <a:spcPts val="0"/>
              </a:spcBef>
            </a:pPr>
            <a:r>
              <a:rPr lang="en"/>
              <a:t>Ranged and melee class-restricted </a:t>
            </a:r>
            <a:r>
              <a:rPr lang="en"/>
              <a:t>weapons</a:t>
            </a:r>
            <a:r>
              <a:rPr lang="en"/>
              <a:t> give the characters different combat strategies. </a:t>
            </a:r>
          </a:p>
        </p:txBody>
      </p:sp>
      <p:pic>
        <p:nvPicPr>
          <p:cNvPr id="205" name="Shape 205"/>
          <p:cNvPicPr preferRelativeResize="0"/>
          <p:nvPr/>
        </p:nvPicPr>
        <p:blipFill>
          <a:blip r:embed="rId3">
            <a:alphaModFix/>
          </a:blip>
          <a:stretch>
            <a:fillRect/>
          </a:stretch>
        </p:blipFill>
        <p:spPr>
          <a:xfrm>
            <a:off x="5415187" y="215350"/>
            <a:ext cx="3629025" cy="1743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9" name="Shape 209"/>
        <p:cNvGrpSpPr/>
        <p:nvPr/>
      </p:nvGrpSpPr>
      <p:grpSpPr>
        <a:xfrm>
          <a:off x="0" y="0"/>
          <a:ext cx="0" cy="0"/>
          <a:chOff x="0" y="0"/>
          <a:chExt cx="0" cy="0"/>
        </a:xfrm>
      </p:grpSpPr>
      <p:sp>
        <p:nvSpPr>
          <p:cNvPr id="210" name="Shape 21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is Unreal Engine?</a:t>
            </a:r>
          </a:p>
        </p:txBody>
      </p:sp>
      <p:sp>
        <p:nvSpPr>
          <p:cNvPr id="211" name="Shape 211"/>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A platform that enables people with a vision to implement their ideas. </a:t>
            </a:r>
          </a:p>
          <a:p>
            <a:pPr indent="-342900" lvl="0" marL="457200" marR="0" rtl="0" algn="l">
              <a:lnSpc>
                <a:spcPct val="115000"/>
              </a:lnSpc>
              <a:spcBef>
                <a:spcPts val="0"/>
              </a:spcBef>
              <a:spcAft>
                <a:spcPts val="1600"/>
              </a:spcAft>
              <a:buClr>
                <a:schemeClr val="accent3"/>
              </a:buClr>
              <a:buSzPct val="100000"/>
              <a:buFont typeface="Average"/>
              <a:buChar char="●"/>
            </a:pPr>
            <a:r>
              <a:rPr lang="en"/>
              <a:t>Supports: All video game consoles, All computer os’s, All Mobile, and even VR</a:t>
            </a:r>
          </a:p>
          <a:p>
            <a:pPr lvl="0" marR="0" rtl="0" algn="l">
              <a:lnSpc>
                <a:spcPct val="115000"/>
              </a:lnSpc>
              <a:spcBef>
                <a:spcPts val="0"/>
              </a:spcBef>
              <a:spcAft>
                <a:spcPts val="1600"/>
              </a:spcAft>
              <a:buNone/>
            </a:pPr>
            <a:r>
              <a:t/>
            </a:r>
            <a:endParaRPr/>
          </a:p>
        </p:txBody>
      </p:sp>
      <p:pic>
        <p:nvPicPr>
          <p:cNvPr id="212" name="Shape 212"/>
          <p:cNvPicPr preferRelativeResize="0"/>
          <p:nvPr/>
        </p:nvPicPr>
        <p:blipFill>
          <a:blip r:embed="rId3">
            <a:alphaModFix/>
          </a:blip>
          <a:stretch>
            <a:fillRect/>
          </a:stretch>
        </p:blipFill>
        <p:spPr>
          <a:xfrm>
            <a:off x="1872837" y="1912325"/>
            <a:ext cx="5398323" cy="3036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pic>
        <p:nvPicPr>
          <p:cNvPr id="217" name="Shape 217"/>
          <p:cNvPicPr preferRelativeResize="0"/>
          <p:nvPr/>
        </p:nvPicPr>
        <p:blipFill>
          <a:blip r:embed="rId3">
            <a:alphaModFix/>
          </a:blip>
          <a:stretch>
            <a:fillRect/>
          </a:stretch>
        </p:blipFill>
        <p:spPr>
          <a:xfrm>
            <a:off x="166400" y="432700"/>
            <a:ext cx="4724101" cy="1809700"/>
          </a:xfrm>
          <a:prstGeom prst="rect">
            <a:avLst/>
          </a:prstGeom>
          <a:noFill/>
          <a:ln>
            <a:noFill/>
          </a:ln>
        </p:spPr>
      </p:pic>
      <p:pic>
        <p:nvPicPr>
          <p:cNvPr id="218" name="Shape 218"/>
          <p:cNvPicPr preferRelativeResize="0"/>
          <p:nvPr/>
        </p:nvPicPr>
        <p:blipFill>
          <a:blip r:embed="rId4">
            <a:alphaModFix/>
          </a:blip>
          <a:stretch>
            <a:fillRect/>
          </a:stretch>
        </p:blipFill>
        <p:spPr>
          <a:xfrm>
            <a:off x="3642150" y="2843275"/>
            <a:ext cx="5167744" cy="1979648"/>
          </a:xfrm>
          <a:prstGeom prst="rect">
            <a:avLst/>
          </a:prstGeom>
          <a:noFill/>
          <a:ln>
            <a:noFill/>
          </a:ln>
        </p:spPr>
      </p:pic>
      <p:sp>
        <p:nvSpPr>
          <p:cNvPr id="219" name="Shape 219"/>
          <p:cNvSpPr txBox="1"/>
          <p:nvPr/>
        </p:nvSpPr>
        <p:spPr>
          <a:xfrm>
            <a:off x="5493875" y="910975"/>
            <a:ext cx="1976100" cy="630600"/>
          </a:xfrm>
          <a:prstGeom prst="rect">
            <a:avLst/>
          </a:prstGeom>
          <a:noFill/>
          <a:ln>
            <a:noFill/>
          </a:ln>
        </p:spPr>
        <p:txBody>
          <a:bodyPr anchorCtr="0" anchor="t" bIns="91425" lIns="91425" rIns="91425" tIns="91425">
            <a:noAutofit/>
          </a:bodyPr>
          <a:lstStyle/>
          <a:p>
            <a:pPr lvl="0">
              <a:spcBef>
                <a:spcPts val="0"/>
              </a:spcBef>
              <a:buNone/>
            </a:pPr>
            <a:r>
              <a:rPr lang="en" sz="2400">
                <a:solidFill>
                  <a:srgbClr val="FFFFFF"/>
                </a:solidFill>
              </a:rPr>
              <a:t>Prototype </a:t>
            </a:r>
          </a:p>
          <a:p>
            <a:pPr lvl="0">
              <a:spcBef>
                <a:spcPts val="0"/>
              </a:spcBef>
              <a:buNone/>
            </a:pPr>
            <a:r>
              <a:t/>
            </a:r>
            <a:endParaRPr sz="2400">
              <a:solidFill>
                <a:srgbClr val="FFFFFF"/>
              </a:solidFill>
            </a:endParaRPr>
          </a:p>
        </p:txBody>
      </p:sp>
      <p:sp>
        <p:nvSpPr>
          <p:cNvPr id="220" name="Shape 220"/>
          <p:cNvSpPr txBox="1"/>
          <p:nvPr/>
        </p:nvSpPr>
        <p:spPr>
          <a:xfrm>
            <a:off x="953000" y="3517800"/>
            <a:ext cx="2689200" cy="630600"/>
          </a:xfrm>
          <a:prstGeom prst="rect">
            <a:avLst/>
          </a:prstGeom>
          <a:noFill/>
          <a:ln>
            <a:noFill/>
          </a:ln>
        </p:spPr>
        <p:txBody>
          <a:bodyPr anchorCtr="0" anchor="t" bIns="91425" lIns="91425" rIns="91425" tIns="91425">
            <a:noAutofit/>
          </a:bodyPr>
          <a:lstStyle/>
          <a:p>
            <a:pPr lvl="0">
              <a:spcBef>
                <a:spcPts val="0"/>
              </a:spcBef>
              <a:buNone/>
            </a:pPr>
            <a:r>
              <a:rPr lang="en" sz="2400">
                <a:solidFill>
                  <a:srgbClr val="FFFFFF"/>
                </a:solidFill>
              </a:rPr>
              <a:t>Finished Product</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4" name="Shape 224"/>
        <p:cNvGrpSpPr/>
        <p:nvPr/>
      </p:nvGrpSpPr>
      <p:grpSpPr>
        <a:xfrm>
          <a:off x="0" y="0"/>
          <a:ext cx="0" cy="0"/>
          <a:chOff x="0" y="0"/>
          <a:chExt cx="0" cy="0"/>
        </a:xfrm>
      </p:grpSpPr>
      <p:sp>
        <p:nvSpPr>
          <p:cNvPr id="225" name="Shape 22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Town Map Construction, Music Development, and Website</a:t>
            </a:r>
          </a:p>
        </p:txBody>
      </p:sp>
      <p:sp>
        <p:nvSpPr>
          <p:cNvPr id="226" name="Shape 226"/>
          <p:cNvSpPr txBox="1"/>
          <p:nvPr>
            <p:ph idx="1" type="body"/>
          </p:nvPr>
        </p:nvSpPr>
        <p:spPr>
          <a:xfrm>
            <a:off x="311700" y="1017725"/>
            <a:ext cx="8520600" cy="3690300"/>
          </a:xfrm>
          <a:prstGeom prst="rect">
            <a:avLst/>
          </a:prstGeom>
        </p:spPr>
        <p:txBody>
          <a:bodyPr anchorCtr="0" anchor="t" bIns="91425" lIns="91425" rIns="91425" tIns="91425">
            <a:noAutofit/>
          </a:bodyPr>
          <a:lstStyle/>
          <a:p>
            <a:pPr lvl="0" rtl="0">
              <a:lnSpc>
                <a:spcPct val="100000"/>
              </a:lnSpc>
              <a:spcBef>
                <a:spcPts val="0"/>
              </a:spcBef>
              <a:buNone/>
            </a:pPr>
            <a:r>
              <a:rPr lang="en" sz="1600"/>
              <a:t>Advanced Turn Based Tool Kit[1]</a:t>
            </a:r>
          </a:p>
          <a:p>
            <a:pPr indent="-330200" lvl="0" marL="457200" rtl="0">
              <a:lnSpc>
                <a:spcPct val="100000"/>
              </a:lnSpc>
              <a:spcBef>
                <a:spcPts val="0"/>
              </a:spcBef>
              <a:buSzPct val="100000"/>
              <a:buChar char="●"/>
            </a:pPr>
            <a:r>
              <a:rPr lang="en" sz="1600"/>
              <a:t>Offered turn based algorithm between player and A.I</a:t>
            </a:r>
          </a:p>
          <a:p>
            <a:pPr lvl="0" rtl="0">
              <a:lnSpc>
                <a:spcPct val="100000"/>
              </a:lnSpc>
              <a:spcBef>
                <a:spcPts val="0"/>
              </a:spcBef>
              <a:buNone/>
            </a:pPr>
            <a:r>
              <a:rPr lang="en" sz="1600"/>
              <a:t>Infinity Blade Assets [4]</a:t>
            </a:r>
          </a:p>
          <a:p>
            <a:pPr indent="-330200" lvl="0" marL="457200" rtl="0">
              <a:lnSpc>
                <a:spcPct val="100000"/>
              </a:lnSpc>
              <a:spcBef>
                <a:spcPts val="0"/>
              </a:spcBef>
              <a:buSzPct val="100000"/>
            </a:pPr>
            <a:r>
              <a:rPr lang="en" sz="1600"/>
              <a:t>Assets acquired through Unreal Engine 4 Marketplace to expedite the town map. </a:t>
            </a:r>
          </a:p>
          <a:p>
            <a:pPr lvl="0" rtl="0">
              <a:lnSpc>
                <a:spcPct val="100000"/>
              </a:lnSpc>
              <a:spcBef>
                <a:spcPts val="0"/>
              </a:spcBef>
              <a:buNone/>
            </a:pPr>
            <a:r>
              <a:rPr lang="en" sz="1600"/>
              <a:t>Fruity Loops Studio (FL Studio)[5]</a:t>
            </a:r>
          </a:p>
          <a:p>
            <a:pPr indent="-330200" lvl="0" marL="457200" rtl="0">
              <a:lnSpc>
                <a:spcPct val="100000"/>
              </a:lnSpc>
              <a:spcBef>
                <a:spcPts val="0"/>
              </a:spcBef>
              <a:buSzPct val="100000"/>
            </a:pPr>
            <a:r>
              <a:rPr lang="en" sz="1600"/>
              <a:t>Created a soothing background. </a:t>
            </a:r>
          </a:p>
          <a:p>
            <a:pPr lvl="0" rtl="0">
              <a:lnSpc>
                <a:spcPct val="100000"/>
              </a:lnSpc>
              <a:spcBef>
                <a:spcPts val="0"/>
              </a:spcBef>
              <a:buNone/>
            </a:pPr>
            <a:r>
              <a:rPr lang="en" sz="1600" u="sng">
                <a:solidFill>
                  <a:schemeClr val="hlink"/>
                </a:solidFill>
                <a:hlinkClick r:id="rId3"/>
              </a:rPr>
              <a:t>Github Website</a:t>
            </a:r>
          </a:p>
          <a:p>
            <a:pPr indent="-330200" lvl="0" marL="457200" rtl="0">
              <a:lnSpc>
                <a:spcPct val="100000"/>
              </a:lnSpc>
              <a:spcBef>
                <a:spcPts val="0"/>
              </a:spcBef>
              <a:buSzPct val="100000"/>
            </a:pPr>
            <a:r>
              <a:rPr lang="en" sz="1600"/>
              <a:t>Created a simple website that allows anybody to download and play DMT-V with a ReadMe</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0" name="Shape 230"/>
        <p:cNvGrpSpPr/>
        <p:nvPr/>
      </p:nvGrpSpPr>
      <p:grpSpPr>
        <a:xfrm>
          <a:off x="0" y="0"/>
          <a:ext cx="0" cy="0"/>
          <a:chOff x="0" y="0"/>
          <a:chExt cx="0" cy="0"/>
        </a:xfrm>
      </p:grpSpPr>
      <p:sp>
        <p:nvSpPr>
          <p:cNvPr id="231" name="Shape 231"/>
          <p:cNvSpPr txBox="1"/>
          <p:nvPr>
            <p:ph type="title"/>
          </p:nvPr>
        </p:nvSpPr>
        <p:spPr>
          <a:xfrm>
            <a:off x="671250" y="2141250"/>
            <a:ext cx="7852200" cy="861000"/>
          </a:xfrm>
          <a:prstGeom prst="rect">
            <a:avLst/>
          </a:prstGeom>
        </p:spPr>
        <p:txBody>
          <a:bodyPr anchorCtr="0" anchor="ctr" bIns="91425" lIns="91425" rIns="91425" tIns="91425">
            <a:noAutofit/>
          </a:bodyPr>
          <a:lstStyle/>
          <a:p>
            <a:pPr lvl="0" rtl="0">
              <a:spcBef>
                <a:spcPts val="0"/>
              </a:spcBef>
              <a:buNone/>
            </a:pPr>
            <a:r>
              <a:rPr lang="en"/>
              <a:t>Demonstration</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5" name="Shape 235"/>
        <p:cNvGrpSpPr/>
        <p:nvPr/>
      </p:nvGrpSpPr>
      <p:grpSpPr>
        <a:xfrm>
          <a:off x="0" y="0"/>
          <a:ext cx="0" cy="0"/>
          <a:chOff x="0" y="0"/>
          <a:chExt cx="0" cy="0"/>
        </a:xfrm>
      </p:grpSpPr>
      <p:sp>
        <p:nvSpPr>
          <p:cNvPr id="236" name="Shape 23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Future Efforts</a:t>
            </a:r>
          </a:p>
        </p:txBody>
      </p:sp>
      <p:sp>
        <p:nvSpPr>
          <p:cNvPr id="237" name="Shape 237"/>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spcAft>
                <a:spcPts val="1000"/>
              </a:spcAft>
            </a:pPr>
            <a:r>
              <a:rPr lang="en"/>
              <a:t>Multiplayer </a:t>
            </a:r>
          </a:p>
          <a:p>
            <a:pPr indent="-228600" lvl="0" marL="457200" rtl="0">
              <a:spcBef>
                <a:spcPts val="0"/>
              </a:spcBef>
              <a:spcAft>
                <a:spcPts val="1000"/>
              </a:spcAft>
            </a:pPr>
            <a:r>
              <a:rPr lang="en"/>
              <a:t>Ability to save game data and load game data</a:t>
            </a:r>
          </a:p>
          <a:p>
            <a:pPr indent="-228600" lvl="0" marL="457200" rtl="0">
              <a:spcBef>
                <a:spcPts val="0"/>
              </a:spcBef>
              <a:spcAft>
                <a:spcPts val="1000"/>
              </a:spcAft>
            </a:pPr>
            <a:r>
              <a:rPr lang="en"/>
              <a:t>Bug testing and general feedback from </a:t>
            </a:r>
            <a:r>
              <a:rPr lang="en"/>
              <a:t>playtesters</a:t>
            </a:r>
            <a:r>
              <a:rPr lang="en"/>
              <a:t>. </a:t>
            </a:r>
          </a:p>
          <a:p>
            <a:pPr lvl="0" rtl="0">
              <a:spcBef>
                <a:spcPts val="0"/>
              </a:spcBef>
              <a:spcAft>
                <a:spcPts val="1000"/>
              </a:spcAft>
              <a:buNone/>
            </a:pPr>
            <a:r>
              <a:t/>
            </a:r>
            <a:endParaRPr/>
          </a:p>
          <a:p>
            <a:pPr indent="0" lvl="0" marL="457200">
              <a:spcBef>
                <a:spcPts val="0"/>
              </a:spcBef>
              <a:spcAft>
                <a:spcPts val="10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sp>
        <p:nvSpPr>
          <p:cNvPr id="116" name="Shape 11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Table of Contents</a:t>
            </a:r>
          </a:p>
        </p:txBody>
      </p:sp>
      <p:sp>
        <p:nvSpPr>
          <p:cNvPr id="117" name="Shape 117"/>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spcAft>
                <a:spcPts val="1000"/>
              </a:spcAft>
              <a:buAutoNum type="romanUcPeriod"/>
            </a:pPr>
            <a:r>
              <a:rPr lang="en"/>
              <a:t>Approach and Focus</a:t>
            </a:r>
          </a:p>
          <a:p>
            <a:pPr indent="-228600" lvl="0" marL="457200" rtl="0">
              <a:spcBef>
                <a:spcPts val="0"/>
              </a:spcBef>
              <a:spcAft>
                <a:spcPts val="1000"/>
              </a:spcAft>
              <a:buAutoNum type="romanUcPeriod"/>
            </a:pPr>
            <a:r>
              <a:rPr lang="en"/>
              <a:t>Requirements and Timeline</a:t>
            </a:r>
          </a:p>
          <a:p>
            <a:pPr indent="-228600" lvl="0" marL="457200" rtl="0">
              <a:spcBef>
                <a:spcPts val="0"/>
              </a:spcBef>
              <a:spcAft>
                <a:spcPts val="1000"/>
              </a:spcAft>
              <a:buAutoNum type="romanUcPeriod"/>
            </a:pPr>
            <a:r>
              <a:rPr lang="en"/>
              <a:t>System Model</a:t>
            </a:r>
          </a:p>
          <a:p>
            <a:pPr indent="-228600" lvl="0" marL="457200" rtl="0">
              <a:spcBef>
                <a:spcPts val="0"/>
              </a:spcBef>
              <a:spcAft>
                <a:spcPts val="1000"/>
              </a:spcAft>
              <a:buAutoNum type="romanUcPeriod"/>
            </a:pPr>
            <a:r>
              <a:rPr lang="en"/>
              <a:t>Sub-Modules and </a:t>
            </a:r>
            <a:r>
              <a:rPr lang="en"/>
              <a:t>Subsystems</a:t>
            </a:r>
          </a:p>
          <a:p>
            <a:pPr indent="-228600" lvl="0" marL="457200" rtl="0">
              <a:spcBef>
                <a:spcPts val="0"/>
              </a:spcBef>
              <a:spcAft>
                <a:spcPts val="1000"/>
              </a:spcAft>
              <a:buAutoNum type="romanUcPeriod"/>
            </a:pPr>
            <a:r>
              <a:rPr lang="en"/>
              <a:t>Demonstration</a:t>
            </a:r>
          </a:p>
          <a:p>
            <a:pPr indent="-228600" lvl="0" marL="457200">
              <a:spcBef>
                <a:spcPts val="0"/>
              </a:spcBef>
              <a:spcAft>
                <a:spcPts val="1000"/>
              </a:spcAft>
              <a:buAutoNum type="romanUcPeriod"/>
            </a:pPr>
            <a:r>
              <a:rPr lang="en"/>
              <a:t>Future Efforts</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1" name="Shape 241"/>
        <p:cNvGrpSpPr/>
        <p:nvPr/>
      </p:nvGrpSpPr>
      <p:grpSpPr>
        <a:xfrm>
          <a:off x="0" y="0"/>
          <a:ext cx="0" cy="0"/>
          <a:chOff x="0" y="0"/>
          <a:chExt cx="0" cy="0"/>
        </a:xfrm>
      </p:grpSpPr>
      <p:sp>
        <p:nvSpPr>
          <p:cNvPr id="242" name="Shape 24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Hypothetical Deployment</a:t>
            </a:r>
          </a:p>
        </p:txBody>
      </p:sp>
      <p:sp>
        <p:nvSpPr>
          <p:cNvPr id="243" name="Shape 243"/>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a:spcBef>
                <a:spcPts val="0"/>
              </a:spcBef>
              <a:spcAft>
                <a:spcPts val="1000"/>
              </a:spcAft>
            </a:pPr>
            <a:r>
              <a:rPr lang="en"/>
              <a:t>Steam Greenlight - Used by “indie” developers to </a:t>
            </a:r>
            <a:r>
              <a:rPr lang="en"/>
              <a:t>distribute</a:t>
            </a:r>
            <a:r>
              <a:rPr lang="en"/>
              <a:t> their games.</a:t>
            </a:r>
          </a:p>
          <a:p>
            <a:pPr indent="-228600" lvl="1" marL="914400">
              <a:spcBef>
                <a:spcPts val="0"/>
              </a:spcBef>
              <a:spcAft>
                <a:spcPts val="1000"/>
              </a:spcAft>
            </a:pPr>
            <a:r>
              <a:rPr lang="en"/>
              <a:t>$100 submission fee for first time development teams [6].</a:t>
            </a:r>
          </a:p>
          <a:p>
            <a:pPr indent="-228600" lvl="0" marL="457200" rtl="0">
              <a:spcBef>
                <a:spcPts val="0"/>
              </a:spcBef>
              <a:spcAft>
                <a:spcPts val="1000"/>
              </a:spcAft>
            </a:pPr>
            <a:r>
              <a:rPr lang="en"/>
              <a:t>Payment to Epic Games (creators of the UE) and Valve (owners of Steam) are required only for commercial products.</a:t>
            </a:r>
          </a:p>
          <a:p>
            <a:pPr indent="-228600" lvl="1" marL="914400">
              <a:spcBef>
                <a:spcPts val="0"/>
              </a:spcBef>
              <a:spcAft>
                <a:spcPts val="1000"/>
              </a:spcAft>
            </a:pPr>
            <a:r>
              <a:rPr lang="en"/>
              <a:t>Both companies take a percentage of the total sales (Epic Games - 5%; Valve - negotiated) [6][7].</a:t>
            </a:r>
          </a:p>
          <a:p>
            <a:pPr indent="-228600" lvl="0" marL="457200">
              <a:spcBef>
                <a:spcPts val="0"/>
              </a:spcBef>
              <a:spcAft>
                <a:spcPts val="1000"/>
              </a:spcAft>
            </a:pPr>
            <a:r>
              <a:rPr lang="en"/>
              <a:t>For all other assets, we have either acquired the license to use it in a free or commercial product, or it is copyright free  given that the author is properly credited.</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7" name="Shape 247"/>
        <p:cNvGrpSpPr/>
        <p:nvPr/>
      </p:nvGrpSpPr>
      <p:grpSpPr>
        <a:xfrm>
          <a:off x="0" y="0"/>
          <a:ext cx="0" cy="0"/>
          <a:chOff x="0" y="0"/>
          <a:chExt cx="0" cy="0"/>
        </a:xfrm>
      </p:grpSpPr>
      <p:sp>
        <p:nvSpPr>
          <p:cNvPr id="248" name="Shape 24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Resources</a:t>
            </a:r>
          </a:p>
        </p:txBody>
      </p:sp>
      <p:sp>
        <p:nvSpPr>
          <p:cNvPr id="249" name="Shape 24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lnSpc>
                <a:spcPct val="150000"/>
              </a:lnSpc>
              <a:spcBef>
                <a:spcPts val="0"/>
              </a:spcBef>
              <a:spcAft>
                <a:spcPts val="0"/>
              </a:spcAft>
              <a:buNone/>
            </a:pPr>
            <a:r>
              <a:rPr lang="en" sz="1200"/>
              <a:t>[1] Epic Games, Inc. (n.d.). </a:t>
            </a:r>
            <a:r>
              <a:rPr i="1" lang="en" sz="1200"/>
              <a:t>Unreal Engine</a:t>
            </a:r>
            <a:r>
              <a:rPr lang="en" sz="1200"/>
              <a:t>. [Online]. Available: </a:t>
            </a:r>
            <a:r>
              <a:rPr lang="en" sz="1200" u="sng">
                <a:solidFill>
                  <a:schemeClr val="hlink"/>
                </a:solidFill>
                <a:hlinkClick r:id="rId3"/>
              </a:rPr>
              <a:t>https://www.unrealengine.com/what-is-unreal-engine-4</a:t>
            </a:r>
          </a:p>
          <a:p>
            <a:pPr lvl="0" rtl="0">
              <a:lnSpc>
                <a:spcPct val="150000"/>
              </a:lnSpc>
              <a:spcBef>
                <a:spcPts val="0"/>
              </a:spcBef>
              <a:spcAft>
                <a:spcPts val="0"/>
              </a:spcAft>
              <a:buNone/>
            </a:pPr>
            <a:r>
              <a:rPr lang="en" sz="1200"/>
              <a:t>[2] Knut Overbye. (2015, Feb 17). </a:t>
            </a:r>
            <a:r>
              <a:rPr i="1" lang="en" sz="1200"/>
              <a:t>Advanced Turn Based Tile Toolkit</a:t>
            </a:r>
            <a:r>
              <a:rPr lang="en" sz="1200"/>
              <a:t>. [Online]. </a:t>
            </a:r>
            <a:r>
              <a:rPr lang="en" sz="1200"/>
              <a:t>Available</a:t>
            </a:r>
            <a:r>
              <a:rPr lang="en" sz="1200"/>
              <a:t>: </a:t>
            </a:r>
            <a:r>
              <a:rPr lang="en" sz="1200" u="sng">
                <a:solidFill>
                  <a:schemeClr val="hlink"/>
                </a:solidFill>
                <a:hlinkClick r:id="rId4"/>
              </a:rPr>
              <a:t>https://www.unrealengine.com/marketplace/advanced-turn-based-tile-toolkit</a:t>
            </a:r>
          </a:p>
          <a:p>
            <a:pPr lvl="0" rtl="0">
              <a:lnSpc>
                <a:spcPct val="150000"/>
              </a:lnSpc>
              <a:spcBef>
                <a:spcPts val="0"/>
              </a:spcBef>
              <a:spcAft>
                <a:spcPts val="0"/>
              </a:spcAft>
              <a:buNone/>
            </a:pPr>
            <a:r>
              <a:rPr lang="en" sz="1200"/>
              <a:t>[3] Epic Games, Inc. (n.d.). </a:t>
            </a:r>
            <a:r>
              <a:rPr i="1" lang="en" sz="1200"/>
              <a:t>Game Mode and Game State</a:t>
            </a:r>
            <a:r>
              <a:rPr lang="en" sz="1200"/>
              <a:t>. [Online]. Available: https://docs.unrealengine.com/latest/INT/Gameplay/Framework/GameMode/</a:t>
            </a:r>
          </a:p>
          <a:p>
            <a:pPr lvl="0" rtl="0">
              <a:lnSpc>
                <a:spcPct val="150000"/>
              </a:lnSpc>
              <a:spcBef>
                <a:spcPts val="0"/>
              </a:spcBef>
              <a:spcAft>
                <a:spcPts val="0"/>
              </a:spcAft>
              <a:buNone/>
            </a:pPr>
            <a:r>
              <a:rPr lang="en" sz="1200"/>
              <a:t>[4] Epic Games, Inc.(n.d.). Unreal Engine. [Online]. Available: </a:t>
            </a:r>
            <a:r>
              <a:rPr lang="en" sz="1200" u="sng">
                <a:solidFill>
                  <a:schemeClr val="hlink"/>
                </a:solidFill>
                <a:hlinkClick r:id="rId5"/>
              </a:rPr>
              <a:t>https://www.unrealengine.com/marketplace/assets?lang=&amp;q=infinity%20blade</a:t>
            </a:r>
          </a:p>
          <a:p>
            <a:pPr lvl="0" rtl="0">
              <a:lnSpc>
                <a:spcPct val="150000"/>
              </a:lnSpc>
              <a:spcBef>
                <a:spcPts val="0"/>
              </a:spcBef>
              <a:spcAft>
                <a:spcPts val="0"/>
              </a:spcAft>
              <a:buNone/>
            </a:pPr>
            <a:r>
              <a:rPr lang="en" sz="1200"/>
              <a:t>[5] FL Studio 12, . Image-Line[Online]. Available: </a:t>
            </a:r>
            <a:r>
              <a:rPr lang="en" sz="1200" u="sng">
                <a:solidFill>
                  <a:schemeClr val="hlink"/>
                </a:solidFill>
                <a:hlinkClick r:id="rId6"/>
              </a:rPr>
              <a:t>https://www.image-line.com/downloads/flstudiodownload.html</a:t>
            </a:r>
          </a:p>
          <a:p>
            <a:pPr lvl="0" rtl="0">
              <a:lnSpc>
                <a:spcPct val="150000"/>
              </a:lnSpc>
              <a:spcBef>
                <a:spcPts val="0"/>
              </a:spcBef>
              <a:spcAft>
                <a:spcPts val="0"/>
              </a:spcAft>
              <a:buNone/>
            </a:pPr>
            <a:r>
              <a:rPr lang="en" sz="1200"/>
              <a:t>[6] Valve Corporation (n.d.). </a:t>
            </a:r>
            <a:r>
              <a:rPr i="1" lang="en" sz="1200"/>
              <a:t>Steam Greenlight</a:t>
            </a:r>
            <a:r>
              <a:rPr lang="en" sz="1200"/>
              <a:t>. [Online]. Available:</a:t>
            </a:r>
          </a:p>
          <a:p>
            <a:pPr lvl="0" rtl="0">
              <a:lnSpc>
                <a:spcPct val="150000"/>
              </a:lnSpc>
              <a:spcBef>
                <a:spcPts val="0"/>
              </a:spcBef>
              <a:spcAft>
                <a:spcPts val="0"/>
              </a:spcAft>
              <a:buNone/>
            </a:pPr>
            <a:r>
              <a:rPr lang="en" sz="1200"/>
              <a:t>https://steamcommunity.com/workshop/about/?appid=765&amp;section=faq</a:t>
            </a:r>
          </a:p>
          <a:p>
            <a:pPr lvl="0">
              <a:lnSpc>
                <a:spcPct val="150000"/>
              </a:lnSpc>
              <a:spcBef>
                <a:spcPts val="0"/>
              </a:spcBef>
              <a:buNone/>
            </a:pPr>
            <a:r>
              <a:rPr lang="en" sz="1200"/>
              <a:t>[7] Epic Games, Inc. (n.d.). </a:t>
            </a:r>
            <a:r>
              <a:rPr i="1" lang="en" sz="1200"/>
              <a:t>Unreal Engine 4 Commercial Game Deployment Guidelines</a:t>
            </a:r>
            <a:r>
              <a:rPr lang="en" sz="1200"/>
              <a:t>. [Online]. Available: https://www.unrealengine.com/release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Initial </a:t>
            </a:r>
            <a:r>
              <a:rPr lang="en"/>
              <a:t>Approach</a:t>
            </a:r>
          </a:p>
          <a:p>
            <a:pPr lvl="0" rtl="0">
              <a:spcBef>
                <a:spcPts val="0"/>
              </a:spcBef>
              <a:buNone/>
            </a:pPr>
            <a:r>
              <a:rPr lang="en"/>
              <a:t>	</a:t>
            </a:r>
          </a:p>
        </p:txBody>
      </p:sp>
      <p:sp>
        <p:nvSpPr>
          <p:cNvPr id="123" name="Shape 123"/>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spcAft>
                <a:spcPts val="0"/>
              </a:spcAft>
              <a:buNone/>
            </a:pPr>
            <a:r>
              <a:rPr b="1" lang="en" sz="1500"/>
              <a:t>Problem</a:t>
            </a:r>
          </a:p>
          <a:p>
            <a:pPr lvl="0" rtl="0">
              <a:spcBef>
                <a:spcPts val="0"/>
              </a:spcBef>
              <a:spcAft>
                <a:spcPts val="0"/>
              </a:spcAft>
              <a:buNone/>
            </a:pPr>
            <a:r>
              <a:rPr lang="en" sz="1500">
                <a:solidFill>
                  <a:schemeClr val="accent4"/>
                </a:solidFill>
                <a:latin typeface="Arial"/>
                <a:ea typeface="Arial"/>
                <a:cs typeface="Arial"/>
                <a:sym typeface="Arial"/>
              </a:rPr>
              <a:t>Popular MMOs have a mechanic that allows players to form groups and raid dungeons filled with powerful monsters and rare items. However, in these popular games, players need to play for hours and hours, obtaining better items and higher levels, before they can experience this mechanic. </a:t>
            </a:r>
          </a:p>
          <a:p>
            <a:pPr lvl="0" rtl="0">
              <a:spcBef>
                <a:spcPts val="0"/>
              </a:spcBef>
              <a:spcAft>
                <a:spcPts val="0"/>
              </a:spcAft>
              <a:buNone/>
            </a:pPr>
            <a:r>
              <a:t/>
            </a:r>
            <a:endParaRPr sz="1500"/>
          </a:p>
          <a:p>
            <a:pPr lvl="0" rtl="0">
              <a:spcBef>
                <a:spcPts val="0"/>
              </a:spcBef>
              <a:spcAft>
                <a:spcPts val="0"/>
              </a:spcAft>
              <a:buNone/>
            </a:pPr>
            <a:r>
              <a:t/>
            </a:r>
            <a:endParaRPr sz="1500"/>
          </a:p>
          <a:p>
            <a:pPr lvl="0" rtl="0">
              <a:spcBef>
                <a:spcPts val="0"/>
              </a:spcBef>
              <a:spcAft>
                <a:spcPts val="0"/>
              </a:spcAft>
              <a:buNone/>
            </a:pPr>
            <a:r>
              <a:rPr b="1" lang="en" sz="1500"/>
              <a:t>Solution</a:t>
            </a:r>
          </a:p>
          <a:p>
            <a:pPr lvl="0" rtl="0">
              <a:spcBef>
                <a:spcPts val="0"/>
              </a:spcBef>
              <a:spcAft>
                <a:spcPts val="0"/>
              </a:spcAft>
              <a:buNone/>
            </a:pPr>
            <a:r>
              <a:rPr lang="en" sz="1500">
                <a:solidFill>
                  <a:schemeClr val="accent4"/>
                </a:solidFill>
                <a:latin typeface="Arial"/>
                <a:ea typeface="Arial"/>
                <a:cs typeface="Arial"/>
                <a:sym typeface="Arial"/>
              </a:rPr>
              <a:t>In our game, players will be able to fight through dungeons with a group of friends from the very beginning.</a:t>
            </a:r>
          </a:p>
          <a:p>
            <a:pPr lvl="0" rtl="0">
              <a:spcBef>
                <a:spcPts val="0"/>
              </a:spcBef>
              <a:spcAft>
                <a:spcPts val="0"/>
              </a:spcAft>
              <a:buNone/>
            </a:pPr>
            <a:r>
              <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idx="1" type="body"/>
          </p:nvPr>
        </p:nvSpPr>
        <p:spPr>
          <a:xfrm>
            <a:off x="311700" y="467600"/>
            <a:ext cx="8520600" cy="4101300"/>
          </a:xfrm>
          <a:prstGeom prst="rect">
            <a:avLst/>
          </a:prstGeom>
        </p:spPr>
        <p:txBody>
          <a:bodyPr anchorCtr="0" anchor="t" bIns="91425" lIns="91425" rIns="91425" tIns="91425">
            <a:noAutofit/>
          </a:bodyPr>
          <a:lstStyle/>
          <a:p>
            <a:pPr lvl="0" rtl="0">
              <a:spcBef>
                <a:spcPts val="0"/>
              </a:spcBef>
              <a:buNone/>
            </a:pPr>
            <a:r>
              <a:rPr b="1" lang="en">
                <a:solidFill>
                  <a:srgbClr val="FFFFFF"/>
                </a:solidFill>
              </a:rPr>
              <a:t>Focus</a:t>
            </a:r>
          </a:p>
          <a:p>
            <a:pPr indent="-323850" lvl="0" marL="457200" rtl="0">
              <a:spcBef>
                <a:spcPts val="0"/>
              </a:spcBef>
              <a:buSzPct val="100000"/>
              <a:buChar char="-"/>
            </a:pPr>
            <a:r>
              <a:rPr lang="en" sz="1500"/>
              <a:t>Gameplay-driven over storyline.</a:t>
            </a:r>
          </a:p>
          <a:p>
            <a:pPr indent="-323850" lvl="0" marL="457200" rtl="0">
              <a:spcBef>
                <a:spcPts val="0"/>
              </a:spcBef>
              <a:buSzPct val="100000"/>
              <a:buChar char="-"/>
            </a:pPr>
            <a:r>
              <a:rPr lang="en" sz="1500"/>
              <a:t>Multiplayer over singleplayer.</a:t>
            </a:r>
          </a:p>
          <a:p>
            <a:pPr indent="-323850" lvl="0" marL="457200" rtl="0">
              <a:spcBef>
                <a:spcPts val="0"/>
              </a:spcBef>
              <a:buSzPct val="100000"/>
              <a:buChar char="-"/>
            </a:pPr>
            <a:r>
              <a:rPr lang="en" sz="1500"/>
              <a:t>Turn-based combat system over real-time.</a:t>
            </a:r>
          </a:p>
          <a:p>
            <a:pPr lvl="0" rtl="0">
              <a:spcBef>
                <a:spcPts val="0"/>
              </a:spcBef>
              <a:buNone/>
            </a:pPr>
            <a:r>
              <a:rPr b="1" lang="en">
                <a:solidFill>
                  <a:srgbClr val="FFFFFF"/>
                </a:solidFill>
              </a:rPr>
              <a:t>Platform</a:t>
            </a:r>
          </a:p>
          <a:p>
            <a:pPr indent="-323850" lvl="0" marL="457200" rtl="0">
              <a:spcBef>
                <a:spcPts val="0"/>
              </a:spcBef>
              <a:buSzPct val="100000"/>
              <a:buChar char="-"/>
            </a:pPr>
            <a:r>
              <a:rPr lang="en" sz="1500"/>
              <a:t>Desktop, Windows OS (7 and newer)</a:t>
            </a:r>
          </a:p>
          <a:p>
            <a:pPr lvl="0" rtl="0">
              <a:spcBef>
                <a:spcPts val="0"/>
              </a:spcBef>
              <a:buNone/>
            </a:pPr>
            <a:r>
              <a:rPr b="1" lang="en">
                <a:solidFill>
                  <a:srgbClr val="FFFFFF"/>
                </a:solidFill>
              </a:rPr>
              <a:t>Genre</a:t>
            </a:r>
          </a:p>
          <a:p>
            <a:pPr indent="-323850" lvl="0" marL="457200" rtl="0">
              <a:spcBef>
                <a:spcPts val="0"/>
              </a:spcBef>
              <a:buSzPct val="100000"/>
              <a:buChar char="-"/>
            </a:pPr>
            <a:r>
              <a:rPr lang="en" sz="1500"/>
              <a:t>RPG, Multiplayer, </a:t>
            </a:r>
            <a:r>
              <a:rPr lang="en" sz="1500"/>
              <a:t>Turn-Based Strategy, Roguelike, Dungeon Crawler, </a:t>
            </a:r>
            <a:r>
              <a:rPr lang="en" sz="1500"/>
              <a:t>Isometric</a:t>
            </a:r>
          </a:p>
          <a:p>
            <a:pPr lvl="0" rtl="0">
              <a:spcBef>
                <a:spcPts val="0"/>
              </a:spcBef>
              <a:buNone/>
            </a:pPr>
            <a:r>
              <a:t/>
            </a:r>
            <a:endParaRPr sz="1500"/>
          </a:p>
        </p:txBody>
      </p:sp>
      <p:pic>
        <p:nvPicPr>
          <p:cNvPr id="129" name="Shape 129"/>
          <p:cNvPicPr preferRelativeResize="0"/>
          <p:nvPr/>
        </p:nvPicPr>
        <p:blipFill>
          <a:blip r:embed="rId3">
            <a:alphaModFix/>
          </a:blip>
          <a:stretch>
            <a:fillRect/>
          </a:stretch>
        </p:blipFill>
        <p:spPr>
          <a:xfrm>
            <a:off x="4836237" y="334000"/>
            <a:ext cx="4037924" cy="2271324"/>
          </a:xfrm>
          <a:prstGeom prst="rect">
            <a:avLst/>
          </a:prstGeom>
          <a:noFill/>
          <a:ln>
            <a:noFill/>
          </a:ln>
        </p:spPr>
      </p:pic>
      <p:sp>
        <p:nvSpPr>
          <p:cNvPr id="130" name="Shape 130"/>
          <p:cNvSpPr txBox="1"/>
          <p:nvPr/>
        </p:nvSpPr>
        <p:spPr>
          <a:xfrm>
            <a:off x="5101750" y="2605325"/>
            <a:ext cx="3690600" cy="292200"/>
          </a:xfrm>
          <a:prstGeom prst="rect">
            <a:avLst/>
          </a:prstGeom>
          <a:noFill/>
          <a:ln>
            <a:noFill/>
          </a:ln>
        </p:spPr>
        <p:txBody>
          <a:bodyPr anchorCtr="0" anchor="t" bIns="91425" lIns="91425" rIns="91425" tIns="91425">
            <a:noAutofit/>
          </a:bodyPr>
          <a:lstStyle/>
          <a:p>
            <a:pPr lvl="0" rtl="0">
              <a:spcBef>
                <a:spcPts val="0"/>
              </a:spcBef>
              <a:buNone/>
            </a:pPr>
            <a:r>
              <a:rPr i="1" lang="en" sz="1000">
                <a:solidFill>
                  <a:srgbClr val="FFFFFF"/>
                </a:solidFill>
              </a:rPr>
              <a:t>Eador: Masters of the Broken World</a:t>
            </a:r>
            <a:r>
              <a:rPr lang="en" sz="1000">
                <a:solidFill>
                  <a:srgbClr val="FFFFFF"/>
                </a:solidFill>
              </a:rPr>
              <a:t>. (2013). Snowbird Games.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Unreal Engine 4</a:t>
            </a:r>
          </a:p>
        </p:txBody>
      </p:sp>
      <p:sp>
        <p:nvSpPr>
          <p:cNvPr id="136" name="Shape 136"/>
          <p:cNvSpPr txBox="1"/>
          <p:nvPr>
            <p:ph idx="1" type="body"/>
          </p:nvPr>
        </p:nvSpPr>
        <p:spPr>
          <a:xfrm>
            <a:off x="311700" y="1152475"/>
            <a:ext cx="8520600" cy="1174500"/>
          </a:xfrm>
          <a:prstGeom prst="rect">
            <a:avLst/>
          </a:prstGeom>
        </p:spPr>
        <p:txBody>
          <a:bodyPr anchorCtr="0" anchor="t" bIns="91425" lIns="91425" rIns="91425" tIns="91425">
            <a:noAutofit/>
          </a:bodyPr>
          <a:lstStyle/>
          <a:p>
            <a:pPr indent="-228600" lvl="0" marL="457200" rtl="0">
              <a:spcBef>
                <a:spcPts val="0"/>
              </a:spcBef>
            </a:pPr>
            <a:r>
              <a:rPr lang="en"/>
              <a:t>A development kit used to create games, usually called a game engine [1].</a:t>
            </a:r>
          </a:p>
          <a:p>
            <a:pPr indent="-228600" lvl="0" marL="457200" rtl="0">
              <a:spcBef>
                <a:spcPts val="0"/>
              </a:spcBef>
            </a:pPr>
            <a:r>
              <a:rPr lang="en"/>
              <a:t>Developed by Epic Games, Inc.</a:t>
            </a:r>
          </a:p>
          <a:p>
            <a:pPr lvl="0" rtl="0">
              <a:spcBef>
                <a:spcPts val="0"/>
              </a:spcBef>
              <a:buNone/>
            </a:pPr>
            <a:r>
              <a:t/>
            </a:r>
            <a:endParaRPr/>
          </a:p>
        </p:txBody>
      </p:sp>
      <p:sp>
        <p:nvSpPr>
          <p:cNvPr id="137" name="Shape 137"/>
          <p:cNvSpPr txBox="1"/>
          <p:nvPr>
            <p:ph type="title"/>
          </p:nvPr>
        </p:nvSpPr>
        <p:spPr>
          <a:xfrm>
            <a:off x="311700" y="2536925"/>
            <a:ext cx="8384400" cy="572700"/>
          </a:xfrm>
          <a:prstGeom prst="rect">
            <a:avLst/>
          </a:prstGeom>
        </p:spPr>
        <p:txBody>
          <a:bodyPr anchorCtr="0" anchor="t" bIns="91425" lIns="91425" rIns="91425" tIns="91425">
            <a:noAutofit/>
          </a:bodyPr>
          <a:lstStyle/>
          <a:p>
            <a:pPr lvl="0" rtl="0">
              <a:spcBef>
                <a:spcPts val="0"/>
              </a:spcBef>
              <a:buNone/>
            </a:pPr>
            <a:r>
              <a:rPr lang="en"/>
              <a:t>Advanced Turn Based Tile Toolkit (ATBTT)</a:t>
            </a:r>
          </a:p>
        </p:txBody>
      </p:sp>
      <p:sp>
        <p:nvSpPr>
          <p:cNvPr id="138" name="Shape 138"/>
          <p:cNvSpPr txBox="1"/>
          <p:nvPr>
            <p:ph idx="1" type="body"/>
          </p:nvPr>
        </p:nvSpPr>
        <p:spPr>
          <a:xfrm>
            <a:off x="311700" y="3223325"/>
            <a:ext cx="8573100" cy="1174500"/>
          </a:xfrm>
          <a:prstGeom prst="rect">
            <a:avLst/>
          </a:prstGeom>
        </p:spPr>
        <p:txBody>
          <a:bodyPr anchorCtr="0" anchor="t" bIns="91425" lIns="91425" rIns="91425" tIns="91425">
            <a:noAutofit/>
          </a:bodyPr>
          <a:lstStyle/>
          <a:p>
            <a:pPr indent="-228600" lvl="0" marL="457200" rtl="0">
              <a:spcBef>
                <a:spcPts val="0"/>
              </a:spcBef>
            </a:pPr>
            <a:r>
              <a:rPr lang="en"/>
              <a:t>Framework for developers to create turn based games with the Unreal Engine [2].</a:t>
            </a:r>
          </a:p>
          <a:p>
            <a:pPr indent="-228600" lvl="0" marL="457200" rtl="0">
              <a:spcBef>
                <a:spcPts val="0"/>
              </a:spcBef>
            </a:pPr>
            <a:r>
              <a:rPr lang="en"/>
              <a:t>Developed by Knut Overbye.</a:t>
            </a:r>
          </a:p>
          <a:p>
            <a:pPr lvl="0" rt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148700"/>
            <a:ext cx="8520600" cy="572700"/>
          </a:xfrm>
          <a:prstGeom prst="rect">
            <a:avLst/>
          </a:prstGeom>
        </p:spPr>
        <p:txBody>
          <a:bodyPr anchorCtr="0" anchor="t" bIns="91425" lIns="91425" rIns="91425" tIns="91425">
            <a:noAutofit/>
          </a:bodyPr>
          <a:lstStyle/>
          <a:p>
            <a:pPr lvl="0" rtl="0">
              <a:spcBef>
                <a:spcPts val="0"/>
              </a:spcBef>
              <a:buNone/>
            </a:pPr>
            <a:r>
              <a:rPr lang="en"/>
              <a:t>Requirements Specification</a:t>
            </a:r>
          </a:p>
        </p:txBody>
      </p:sp>
      <p:sp>
        <p:nvSpPr>
          <p:cNvPr id="144" name="Shape 144"/>
          <p:cNvSpPr txBox="1"/>
          <p:nvPr>
            <p:ph idx="1" type="body"/>
          </p:nvPr>
        </p:nvSpPr>
        <p:spPr>
          <a:xfrm>
            <a:off x="0" y="721400"/>
            <a:ext cx="9221700" cy="4344300"/>
          </a:xfrm>
          <a:prstGeom prst="rect">
            <a:avLst/>
          </a:prstGeom>
        </p:spPr>
        <p:txBody>
          <a:bodyPr anchorCtr="0" anchor="t" bIns="91425" lIns="91425" rIns="91425" tIns="91425">
            <a:noAutofit/>
          </a:bodyPr>
          <a:lstStyle/>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a:t>
            </a:r>
            <a:r>
              <a:rPr b="1" lang="en" sz="1200">
                <a:solidFill>
                  <a:schemeClr val="lt2"/>
                </a:solidFill>
                <a:latin typeface="Arial"/>
                <a:ea typeface="Arial"/>
                <a:cs typeface="Arial"/>
                <a:sym typeface="Arial"/>
              </a:rPr>
              <a:t> A turn-based movement and combat system. </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a:t>
            </a:r>
            <a:r>
              <a:rPr b="1" lang="en" sz="1200">
                <a:solidFill>
                  <a:schemeClr val="lt2"/>
                </a:solidFill>
                <a:latin typeface="Arial"/>
                <a:ea typeface="Arial"/>
                <a:cs typeface="Arial"/>
                <a:sym typeface="Arial"/>
              </a:rPr>
              <a:t> Allow the player to interact with aspects of the game.</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 </a:t>
            </a:r>
            <a:r>
              <a:rPr b="1" lang="en" sz="1200">
                <a:solidFill>
                  <a:schemeClr val="lt2"/>
                </a:solidFill>
                <a:latin typeface="Arial"/>
                <a:ea typeface="Arial"/>
                <a:cs typeface="Arial"/>
                <a:sym typeface="Arial"/>
              </a:rPr>
              <a:t>Be able to run on desktop computers running Windows 7 or newer.</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a:t>
            </a:r>
            <a:r>
              <a:rPr b="1" lang="en" sz="1200">
                <a:solidFill>
                  <a:schemeClr val="lt2"/>
                </a:solidFill>
                <a:latin typeface="Arial"/>
                <a:ea typeface="Arial"/>
                <a:cs typeface="Arial"/>
                <a:sym typeface="Arial"/>
              </a:rPr>
              <a:t> Feature an attribute system.</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D0FF60"/>
                </a:solidFill>
                <a:latin typeface="Arial"/>
                <a:ea typeface="Arial"/>
                <a:cs typeface="Arial"/>
                <a:sym typeface="Arial"/>
              </a:rPr>
              <a:t>(PENDING)</a:t>
            </a:r>
            <a:r>
              <a:rPr b="1" lang="en" sz="1200">
                <a:solidFill>
                  <a:schemeClr val="lt2"/>
                </a:solidFill>
                <a:latin typeface="Arial"/>
                <a:ea typeface="Arial"/>
                <a:cs typeface="Arial"/>
                <a:sym typeface="Arial"/>
              </a:rPr>
              <a:t> Give playable character classes unique skills that distinguish them from other character classes.</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D0FF60"/>
                </a:solidFill>
                <a:latin typeface="Arial"/>
                <a:ea typeface="Arial"/>
                <a:cs typeface="Arial"/>
                <a:sym typeface="Arial"/>
              </a:rPr>
              <a:t>(PENDING)</a:t>
            </a:r>
            <a:r>
              <a:rPr b="1" lang="en" sz="1200">
                <a:solidFill>
                  <a:schemeClr val="lt2"/>
                </a:solidFill>
                <a:latin typeface="Arial"/>
                <a:ea typeface="Arial"/>
                <a:cs typeface="Arial"/>
                <a:sym typeface="Arial"/>
              </a:rPr>
              <a:t> A combat system that gives the player options depending on their class.</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 </a:t>
            </a:r>
            <a:r>
              <a:rPr b="1" lang="en" sz="1200">
                <a:solidFill>
                  <a:schemeClr val="lt2"/>
                </a:solidFill>
                <a:latin typeface="Arial"/>
                <a:ea typeface="Arial"/>
                <a:cs typeface="Arial"/>
                <a:sym typeface="Arial"/>
              </a:rPr>
              <a:t>Use the Steam SDK package to allow Steam users to join game sessions.</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a:t>
            </a:r>
            <a:r>
              <a:rPr b="1" lang="en" sz="1200">
                <a:solidFill>
                  <a:schemeClr val="lt2"/>
                </a:solidFill>
                <a:latin typeface="Arial"/>
                <a:ea typeface="Arial"/>
                <a:cs typeface="Arial"/>
                <a:sym typeface="Arial"/>
              </a:rPr>
              <a:t> Have an inventory system with an item database.</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00FF00"/>
                </a:solidFill>
                <a:latin typeface="Arial"/>
                <a:ea typeface="Arial"/>
                <a:cs typeface="Arial"/>
                <a:sym typeface="Arial"/>
              </a:rPr>
              <a:t>(COMPLETED)</a:t>
            </a:r>
            <a:r>
              <a:rPr b="1" lang="en" sz="1200">
                <a:solidFill>
                  <a:schemeClr val="lt2"/>
                </a:solidFill>
                <a:latin typeface="Arial"/>
                <a:ea typeface="Arial"/>
                <a:cs typeface="Arial"/>
                <a:sym typeface="Arial"/>
              </a:rPr>
              <a:t> Be represented using a visual method of design (GUI) that the player will be able to view and interact with.</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D0FF60"/>
                </a:solidFill>
                <a:latin typeface="Arial"/>
                <a:ea typeface="Arial"/>
                <a:cs typeface="Arial"/>
                <a:sym typeface="Arial"/>
              </a:rPr>
              <a:t>(PENDING)</a:t>
            </a:r>
            <a:r>
              <a:rPr b="1" lang="en" sz="1200">
                <a:solidFill>
                  <a:srgbClr val="CC0000"/>
                </a:solidFill>
                <a:latin typeface="Arial"/>
                <a:ea typeface="Arial"/>
                <a:cs typeface="Arial"/>
                <a:sym typeface="Arial"/>
              </a:rPr>
              <a:t>  </a:t>
            </a:r>
            <a:r>
              <a:rPr b="1" lang="en" sz="1200">
                <a:solidFill>
                  <a:schemeClr val="lt2"/>
                </a:solidFill>
                <a:latin typeface="Arial"/>
                <a:ea typeface="Arial"/>
                <a:cs typeface="Arial"/>
                <a:sym typeface="Arial"/>
              </a:rPr>
              <a:t>Include multiplayer functionality.</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4A86E8"/>
                </a:solidFill>
                <a:latin typeface="Arial"/>
                <a:ea typeface="Arial"/>
                <a:cs typeface="Arial"/>
                <a:sym typeface="Arial"/>
              </a:rPr>
              <a:t>(NO PROGRESS) </a:t>
            </a:r>
            <a:r>
              <a:rPr b="1" lang="en" sz="1200">
                <a:solidFill>
                  <a:schemeClr val="lt2"/>
                </a:solidFill>
                <a:latin typeface="Arial"/>
                <a:ea typeface="Arial"/>
                <a:cs typeface="Arial"/>
                <a:sym typeface="Arial"/>
              </a:rPr>
              <a:t>Save the state of the game.</a:t>
            </a:r>
          </a:p>
          <a:p>
            <a:pPr indent="-304800" lvl="0" marL="457200" rtl="0">
              <a:lnSpc>
                <a:spcPct val="150000"/>
              </a:lnSpc>
              <a:spcBef>
                <a:spcPts val="0"/>
              </a:spcBef>
              <a:spcAft>
                <a:spcPts val="0"/>
              </a:spcAft>
              <a:buClr>
                <a:schemeClr val="lt2"/>
              </a:buClr>
              <a:buSzPct val="100000"/>
              <a:buFont typeface="Arial"/>
              <a:buAutoNum type="arabicPeriod"/>
            </a:pPr>
            <a:r>
              <a:rPr b="1" lang="en" sz="1200">
                <a:solidFill>
                  <a:srgbClr val="4A86E8"/>
                </a:solidFill>
                <a:latin typeface="Arial"/>
                <a:ea typeface="Arial"/>
                <a:cs typeface="Arial"/>
                <a:sym typeface="Arial"/>
              </a:rPr>
              <a:t>(NO PROGRESS</a:t>
            </a:r>
            <a:r>
              <a:rPr b="1" lang="en" sz="1200">
                <a:solidFill>
                  <a:srgbClr val="4A86E8"/>
                </a:solidFill>
                <a:latin typeface="Arial"/>
                <a:ea typeface="Arial"/>
                <a:cs typeface="Arial"/>
                <a:sym typeface="Arial"/>
              </a:rPr>
              <a:t>) </a:t>
            </a:r>
            <a:r>
              <a:rPr b="1" lang="en" sz="1200">
                <a:solidFill>
                  <a:schemeClr val="lt2"/>
                </a:solidFill>
                <a:latin typeface="Arial"/>
                <a:ea typeface="Arial"/>
                <a:cs typeface="Arial"/>
                <a:sym typeface="Arial"/>
              </a:rPr>
              <a:t>Allow a user to load the saved game.</a:t>
            </a:r>
          </a:p>
          <a:p>
            <a:pPr lvl="0" rtl="0">
              <a:lnSpc>
                <a:spcPct val="150000"/>
              </a:lnSpc>
              <a:spcBef>
                <a:spcPts val="0"/>
              </a:spcBef>
              <a:spcAft>
                <a:spcPts val="0"/>
              </a:spcAft>
              <a:buNone/>
            </a:pPr>
            <a:r>
              <a:t/>
            </a:r>
            <a:endParaRPr b="1" sz="1200">
              <a:solidFill>
                <a:schemeClr val="lt2"/>
              </a:solidFill>
              <a:latin typeface="Arial"/>
              <a:ea typeface="Arial"/>
              <a:cs typeface="Arial"/>
              <a:sym typeface="Arial"/>
            </a:endParaRPr>
          </a:p>
          <a:p>
            <a:pPr lvl="0" rtl="0">
              <a:lnSpc>
                <a:spcPct val="150000"/>
              </a:lnSpc>
              <a:spcBef>
                <a:spcPts val="0"/>
              </a:spcBef>
              <a:spcAft>
                <a:spcPts val="0"/>
              </a:spcAft>
              <a:buNone/>
            </a:pPr>
            <a:r>
              <a:t/>
            </a:r>
            <a:endParaRPr b="1" sz="1200">
              <a:solidFill>
                <a:schemeClr val="lt2"/>
              </a:solidFill>
              <a:latin typeface="Arial"/>
              <a:ea typeface="Arial"/>
              <a:cs typeface="Arial"/>
              <a:sym typeface="Arial"/>
            </a:endParaRPr>
          </a:p>
          <a:p>
            <a:pPr indent="0" lvl="0" marL="0" rtl="0">
              <a:lnSpc>
                <a:spcPct val="150000"/>
              </a:lnSpc>
              <a:spcBef>
                <a:spcPts val="0"/>
              </a:spcBef>
              <a:spcAft>
                <a:spcPts val="0"/>
              </a:spcAft>
              <a:buNone/>
            </a:pPr>
            <a:r>
              <a:t/>
            </a:r>
            <a:endParaRPr b="1" sz="1200">
              <a:solidFill>
                <a:srgbClr val="FF9900"/>
              </a:solidFill>
              <a:highlight>
                <a:srgbClr val="FFFFFF"/>
              </a:highlight>
              <a:latin typeface="Arial"/>
              <a:ea typeface="Arial"/>
              <a:cs typeface="Arial"/>
              <a:sym typeface="Arial"/>
            </a:endParaRPr>
          </a:p>
          <a:p>
            <a:pPr indent="0" lvl="0" marL="0" rtl="0">
              <a:lnSpc>
                <a:spcPct val="150000"/>
              </a:lnSpc>
              <a:spcBef>
                <a:spcPts val="0"/>
              </a:spcBef>
              <a:spcAft>
                <a:spcPts val="0"/>
              </a:spcAft>
              <a:buNone/>
            </a:pPr>
            <a:r>
              <a:t/>
            </a:r>
            <a:endParaRPr b="1" sz="1200">
              <a:solidFill>
                <a:srgbClr val="FF9900"/>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Timeline	</a:t>
            </a:r>
          </a:p>
        </p:txBody>
      </p:sp>
      <p:pic>
        <p:nvPicPr>
          <p:cNvPr descr="2017-03-29 20_49_45-Project Professional - Gantt Chart.jpg" id="150" name="Shape 150"/>
          <p:cNvPicPr preferRelativeResize="0"/>
          <p:nvPr/>
        </p:nvPicPr>
        <p:blipFill>
          <a:blip r:embed="rId3">
            <a:alphaModFix/>
          </a:blip>
          <a:stretch>
            <a:fillRect/>
          </a:stretch>
        </p:blipFill>
        <p:spPr>
          <a:xfrm>
            <a:off x="173150" y="1077949"/>
            <a:ext cx="8797699" cy="24313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2"/>
        </a:solidFill>
      </p:bgPr>
    </p:bg>
    <p:spTree>
      <p:nvGrpSpPr>
        <p:cNvPr id="154" name="Shape 154"/>
        <p:cNvGrpSpPr/>
        <p:nvPr/>
      </p:nvGrpSpPr>
      <p:grpSpPr>
        <a:xfrm>
          <a:off x="0" y="0"/>
          <a:ext cx="0" cy="0"/>
          <a:chOff x="0" y="0"/>
          <a:chExt cx="0" cy="0"/>
        </a:xfrm>
      </p:grpSpPr>
      <p:sp>
        <p:nvSpPr>
          <p:cNvPr id="155" name="Shape 155"/>
          <p:cNvSpPr txBox="1"/>
          <p:nvPr>
            <p:ph type="title"/>
          </p:nvPr>
        </p:nvSpPr>
        <p:spPr>
          <a:xfrm>
            <a:off x="311700" y="67350"/>
            <a:ext cx="8520600" cy="572700"/>
          </a:xfrm>
          <a:prstGeom prst="rect">
            <a:avLst/>
          </a:prstGeom>
        </p:spPr>
        <p:txBody>
          <a:bodyPr anchorCtr="0" anchor="t" bIns="91425" lIns="91425" rIns="91425" tIns="91425">
            <a:noAutofit/>
          </a:bodyPr>
          <a:lstStyle/>
          <a:p>
            <a:pPr lvl="0">
              <a:spcBef>
                <a:spcPts val="0"/>
              </a:spcBef>
              <a:buNone/>
            </a:pPr>
            <a:r>
              <a:rPr lang="en">
                <a:solidFill>
                  <a:schemeClr val="accent1"/>
                </a:solidFill>
              </a:rPr>
              <a:t>System Model</a:t>
            </a:r>
          </a:p>
          <a:p>
            <a:pPr lvl="0">
              <a:spcBef>
                <a:spcPts val="0"/>
              </a:spcBef>
              <a:buNone/>
            </a:pPr>
            <a:r>
              <a:t/>
            </a:r>
            <a:endParaRPr/>
          </a:p>
        </p:txBody>
      </p:sp>
      <p:pic>
        <p:nvPicPr>
          <p:cNvPr id="156" name="Shape 156"/>
          <p:cNvPicPr preferRelativeResize="0"/>
          <p:nvPr/>
        </p:nvPicPr>
        <p:blipFill>
          <a:blip r:embed="rId3">
            <a:alphaModFix/>
          </a:blip>
          <a:stretch>
            <a:fillRect/>
          </a:stretch>
        </p:blipFill>
        <p:spPr>
          <a:xfrm>
            <a:off x="205162" y="154225"/>
            <a:ext cx="8733674" cy="4685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0" name="Shape 160"/>
        <p:cNvGrpSpPr/>
        <p:nvPr/>
      </p:nvGrpSpPr>
      <p:grpSpPr>
        <a:xfrm>
          <a:off x="0" y="0"/>
          <a:ext cx="0" cy="0"/>
          <a:chOff x="0" y="0"/>
          <a:chExt cx="0" cy="0"/>
        </a:xfrm>
      </p:grpSpPr>
      <p:sp>
        <p:nvSpPr>
          <p:cNvPr id="161" name="Shape 16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Sub-Modules </a:t>
            </a:r>
          </a:p>
        </p:txBody>
      </p:sp>
      <p:sp>
        <p:nvSpPr>
          <p:cNvPr id="162" name="Shape 162"/>
          <p:cNvSpPr txBox="1"/>
          <p:nvPr>
            <p:ph idx="1" type="body"/>
          </p:nvPr>
        </p:nvSpPr>
        <p:spPr>
          <a:xfrm>
            <a:off x="311700" y="1152475"/>
            <a:ext cx="8520600" cy="3586500"/>
          </a:xfrm>
          <a:prstGeom prst="rect">
            <a:avLst/>
          </a:prstGeom>
        </p:spPr>
        <p:txBody>
          <a:bodyPr anchorCtr="0" anchor="t" bIns="91425" lIns="91425" rIns="91425" tIns="91425">
            <a:noAutofit/>
          </a:bodyPr>
          <a:lstStyle/>
          <a:p>
            <a:pPr lvl="0" rtl="0">
              <a:lnSpc>
                <a:spcPct val="150000"/>
              </a:lnSpc>
              <a:spcBef>
                <a:spcPts val="0"/>
              </a:spcBef>
              <a:spcAft>
                <a:spcPts val="0"/>
              </a:spcAft>
              <a:buNone/>
            </a:pPr>
            <a:r>
              <a:rPr lang="en" sz="1400">
                <a:solidFill>
                  <a:schemeClr val="lt2"/>
                </a:solidFill>
                <a:latin typeface="Oswald"/>
                <a:ea typeface="Oswald"/>
                <a:cs typeface="Oswald"/>
                <a:sym typeface="Oswald"/>
              </a:rPr>
              <a:t>David Bond: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Implementing multiplayer functionalities, which span several components.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Programming of the following game menus: Main menu, Lobby menu, and character selection menu.</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Research into the networking aspect of the Unreal Engine.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Coding of the Save and Load systems.</a:t>
            </a:r>
          </a:p>
          <a:p>
            <a:pPr lvl="0" rtl="0">
              <a:lnSpc>
                <a:spcPct val="150000"/>
              </a:lnSpc>
              <a:spcBef>
                <a:spcPts val="0"/>
              </a:spcBef>
              <a:spcAft>
                <a:spcPts val="0"/>
              </a:spcAft>
              <a:buNone/>
            </a:pPr>
            <a:r>
              <a:t/>
            </a:r>
            <a:endParaRPr sz="1400">
              <a:solidFill>
                <a:schemeClr val="lt2"/>
              </a:solidFill>
              <a:latin typeface="Oswald"/>
              <a:ea typeface="Oswald"/>
              <a:cs typeface="Oswald"/>
              <a:sym typeface="Oswald"/>
            </a:endParaRPr>
          </a:p>
          <a:p>
            <a:pPr lvl="0" rtl="0">
              <a:lnSpc>
                <a:spcPct val="150000"/>
              </a:lnSpc>
              <a:spcBef>
                <a:spcPts val="0"/>
              </a:spcBef>
              <a:spcAft>
                <a:spcPts val="0"/>
              </a:spcAft>
              <a:buNone/>
            </a:pPr>
            <a:r>
              <a:rPr lang="en" sz="1400">
                <a:solidFill>
                  <a:schemeClr val="lt2"/>
                </a:solidFill>
                <a:latin typeface="Oswald"/>
                <a:ea typeface="Oswald"/>
                <a:cs typeface="Oswald"/>
                <a:sym typeface="Oswald"/>
              </a:rPr>
              <a:t>Matthew Yengle: </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Coding of the in-game GUIs, as well as additions to the Player Character and Game Mode classes for support.</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Creating a database to hold information for the game’s items.</a:t>
            </a:r>
          </a:p>
          <a:p>
            <a:pPr indent="-317500" lvl="0" marL="457200" rtl="0">
              <a:lnSpc>
                <a:spcPct val="150000"/>
              </a:lnSpc>
              <a:spcBef>
                <a:spcPts val="0"/>
              </a:spcBef>
              <a:spcAft>
                <a:spcPts val="0"/>
              </a:spcAft>
              <a:buClr>
                <a:schemeClr val="lt2"/>
              </a:buClr>
              <a:buSzPct val="100000"/>
              <a:buFont typeface="Oswald"/>
              <a:buChar char="●"/>
            </a:pPr>
            <a:r>
              <a:rPr lang="en" sz="1400">
                <a:solidFill>
                  <a:schemeClr val="lt2"/>
                </a:solidFill>
                <a:latin typeface="Oswald"/>
                <a:ea typeface="Oswald"/>
                <a:cs typeface="Oswald"/>
                <a:sym typeface="Oswald"/>
              </a:rPr>
              <a:t>Research into open-source weapon and armor models.</a:t>
            </a:r>
          </a:p>
          <a:p>
            <a:pPr lvl="0" rtl="0">
              <a:lnSpc>
                <a:spcPct val="150000"/>
              </a:lnSpc>
              <a:spcBef>
                <a:spcPts val="0"/>
              </a:spcBef>
              <a:spcAft>
                <a:spcPts val="0"/>
              </a:spcAft>
              <a:buNone/>
            </a:pPr>
            <a:r>
              <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